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9"/>
  </p:notesMasterIdLst>
  <p:sldIdLst>
    <p:sldId id="257" r:id="rId5"/>
    <p:sldId id="265" r:id="rId6"/>
    <p:sldId id="270" r:id="rId7"/>
    <p:sldId id="269" r:id="rId8"/>
    <p:sldId id="259" r:id="rId9"/>
    <p:sldId id="271" r:id="rId10"/>
    <p:sldId id="266" r:id="rId11"/>
    <p:sldId id="260" r:id="rId12"/>
    <p:sldId id="264" r:id="rId13"/>
    <p:sldId id="261" r:id="rId14"/>
    <p:sldId id="258" r:id="rId15"/>
    <p:sldId id="262" r:id="rId16"/>
    <p:sldId id="263"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BEB"/>
    <a:srgbClr val="FBF5E9"/>
    <a:srgbClr val="0094D2"/>
    <a:srgbClr val="006892"/>
    <a:srgbClr val="D5D7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927DA2-B376-9450-53E0-2D67C8A25E99}" v="74" dt="2022-03-12T16:50:24.978"/>
    <p1510:client id="{0E8C11E5-85E2-4EE0-3699-44EAA6351F6B}" v="196" dt="2022-03-13T10:41:55.302"/>
    <p1510:client id="{2092EA65-537F-CFCE-8F97-6E8D83657308}" v="176" dt="2022-03-12T19:02:06.424"/>
    <p1510:client id="{592A939A-1AEC-49B7-8C70-1C36F972EE51}" v="392" vWet="394" dt="2022-03-13T10:22:36.192"/>
    <p1510:client id="{89AA426B-B666-8736-6A0E-B738162679D3}" v="29" dt="2022-03-13T09:36:29.717"/>
    <p1510:client id="{A91E6EB0-4138-7B02-3037-999D5C10E68B}" v="62" dt="2022-03-13T00:05:02.875"/>
    <p1510:client id="{C4624DCC-7AB6-B94E-BE5E-F554A8CC1F57}" v="1242" dt="2022-03-13T10:46:45.239"/>
    <p1510:client id="{E71B9489-D7A1-5961-123E-176B045254EB}" v="353" dt="2022-03-12T20:12:04.131"/>
    <p1510:client id="{EFEA1DBB-18FC-460F-BD66-892592B3CEA0}" v="499" dt="2022-03-13T10:47:31.493"/>
    <p1510:client id="{FB6600AB-41B8-45A5-B5FD-4A350B72CC78}" v="2479" dt="2022-03-13T10:46:51.8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9" d="100"/>
          <a:sy n="129" d="100"/>
        </p:scale>
        <p:origin x="559" y="7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20:27:18.245"/>
    </inkml:context>
    <inkml:brush xml:id="br0">
      <inkml:brushProperty name="width" value="0.05" units="cm"/>
      <inkml:brushProperty name="height" value="0.05" units="cm"/>
    </inkml:brush>
  </inkml:definitions>
  <inkml:trace contextRef="#ctx0" brushRef="#br0">0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20:27:18.245"/>
    </inkml:context>
    <inkml:brush xml:id="br0">
      <inkml:brushProperty name="width" value="0.05" units="cm"/>
      <inkml:brushProperty name="height" value="0.05" units="cm"/>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58C255-8DB3-496D-871B-E28E78CC056E}" type="datetimeFigureOut">
              <a:rPr lang="de-DE" smtClean="0"/>
              <a:t>13.03.2022</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7795DE-BDC9-498C-AA12-FC072D7B9403}" type="slidenum">
              <a:rPr lang="de-DE" smtClean="0"/>
              <a:t>‹Nr.›</a:t>
            </a:fld>
            <a:endParaRPr lang="de-DE"/>
          </a:p>
        </p:txBody>
      </p:sp>
    </p:spTree>
    <p:extLst>
      <p:ext uri="{BB962C8B-B14F-4D97-AF65-F5344CB8AC3E}">
        <p14:creationId xmlns:p14="http://schemas.microsoft.com/office/powerpoint/2010/main" val="355249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fontAlgn="base"/>
            <a:r>
              <a:rPr lang="de-DE" sz="1200" b="0" i="0" u="none" strike="noStrike" kern="1200">
                <a:solidFill>
                  <a:schemeClr val="tx1"/>
                </a:solidFill>
                <a:effectLst/>
                <a:latin typeface="+mn-lt"/>
                <a:ea typeface="+mn-ea"/>
                <a:cs typeface="+mn-cs"/>
              </a:rPr>
              <a:t>Aktuell befinden sich bereits 2200 ukrainische Geflüchtete in Baden-Württemberg. Davon sind 200 Waisenkinder.  </a:t>
            </a:r>
          </a:p>
          <a:p>
            <a:pPr rtl="0" fontAlgn="base"/>
            <a:r>
              <a:rPr lang="de-DE" sz="1200" b="0" i="0" u="none" strike="noStrike" kern="1200">
                <a:solidFill>
                  <a:schemeClr val="tx1"/>
                </a:solidFill>
                <a:effectLst/>
                <a:latin typeface="+mn-lt"/>
                <a:ea typeface="+mn-ea"/>
                <a:cs typeface="+mn-cs"/>
              </a:rPr>
              <a:t>2021 lebten 16.1% der Menschen in Deutschland in Armut. Das sind 13.4 Millionen Menschen. </a:t>
            </a:r>
          </a:p>
          <a:p>
            <a:pPr rtl="0" fontAlgn="base"/>
            <a:r>
              <a:rPr lang="de-DE" sz="1200" b="0" i="0" u="none" strike="noStrike" kern="1200">
                <a:solidFill>
                  <a:schemeClr val="tx1"/>
                </a:solidFill>
                <a:effectLst/>
                <a:latin typeface="+mn-lt"/>
                <a:ea typeface="+mn-ea"/>
                <a:cs typeface="+mn-cs"/>
              </a:rPr>
              <a:t> </a:t>
            </a:r>
          </a:p>
          <a:p>
            <a:pPr rtl="0" fontAlgn="base"/>
            <a:r>
              <a:rPr lang="de-DE" sz="1200" b="0" i="0" u="none" strike="noStrike" kern="1200">
                <a:solidFill>
                  <a:schemeClr val="tx1"/>
                </a:solidFill>
                <a:effectLst/>
                <a:latin typeface="+mn-lt"/>
                <a:ea typeface="+mn-ea"/>
                <a:cs typeface="+mn-cs"/>
              </a:rPr>
              <a:t>Unzählige Katastrophen-Meldungen wie diese erreichen uns alle täglich und viele von ihnen betreffen uns auch hier in Stuttgart. </a:t>
            </a:r>
          </a:p>
          <a:p>
            <a:pPr rtl="0" fontAlgn="base"/>
            <a:r>
              <a:rPr lang="de-DE" sz="1200" b="0" i="0" u="none" strike="noStrike" kern="1200">
                <a:solidFill>
                  <a:schemeClr val="tx1"/>
                </a:solidFill>
                <a:effectLst/>
                <a:latin typeface="+mn-lt"/>
                <a:ea typeface="+mn-ea"/>
                <a:cs typeface="+mn-cs"/>
              </a:rPr>
              <a:t> </a:t>
            </a:r>
          </a:p>
          <a:p>
            <a:pPr rtl="0" fontAlgn="base"/>
            <a:r>
              <a:rPr lang="de-DE" sz="1200" b="0" i="0" u="none" strike="noStrike" kern="1200">
                <a:solidFill>
                  <a:schemeClr val="tx1"/>
                </a:solidFill>
                <a:effectLst/>
                <a:latin typeface="+mn-lt"/>
                <a:ea typeface="+mn-ea"/>
                <a:cs typeface="+mn-cs"/>
              </a:rPr>
              <a:t>Es fällt schwer, diese Schicksale tatenlos mit anzusehen, aber konkretes Helfen oder Spenden ist oft kompliziert und zeitaufwändig.  </a:t>
            </a:r>
          </a:p>
          <a:p>
            <a:pPr rtl="0" fontAlgn="base"/>
            <a:r>
              <a:rPr lang="de-DE" sz="1200" b="0" i="0" u="none" strike="noStrike" kern="1200">
                <a:solidFill>
                  <a:schemeClr val="tx1"/>
                </a:solidFill>
                <a:effectLst/>
                <a:latin typeface="+mn-lt"/>
                <a:ea typeface="+mn-ea"/>
                <a:cs typeface="+mn-cs"/>
              </a:rPr>
              <a:t>Und wer stellt sicher, dass mein Geld auch dort ankommt, wo es so dringend benötigt wird? </a:t>
            </a:r>
          </a:p>
          <a:p>
            <a:pPr rtl="0" fontAlgn="base"/>
            <a:r>
              <a:rPr lang="de-DE" sz="1200" b="0" i="0" u="none" strike="noStrike" kern="1200">
                <a:solidFill>
                  <a:schemeClr val="tx1"/>
                </a:solidFill>
                <a:effectLst/>
                <a:latin typeface="+mn-lt"/>
                <a:ea typeface="+mn-ea"/>
                <a:cs typeface="+mn-cs"/>
              </a:rPr>
              <a:t>Was wäre, wenn spenden so schnell und einfach wäre, wie online zu bezahlen? Wenn man mit nur einen Klick einem Menschen in Not etwas Gutes tun könnte? </a:t>
            </a:r>
          </a:p>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1</a:t>
            </a:fld>
            <a:endParaRPr lang="de-DE"/>
          </a:p>
        </p:txBody>
      </p:sp>
    </p:spTree>
    <p:extLst>
      <p:ext uri="{BB962C8B-B14F-4D97-AF65-F5344CB8AC3E}">
        <p14:creationId xmlns:p14="http://schemas.microsoft.com/office/powerpoint/2010/main" val="3102950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err="1">
                <a:solidFill>
                  <a:schemeClr val="tx1"/>
                </a:solidFill>
                <a:effectLst/>
                <a:latin typeface="+mn-lt"/>
                <a:ea typeface="+mn-ea"/>
                <a:cs typeface="+mn-cs"/>
              </a:rPr>
              <a:t>MIt</a:t>
            </a:r>
            <a:r>
              <a:rPr lang="de-DE" sz="1200" b="0" i="0" u="none" strike="noStrike" kern="1200">
                <a:solidFill>
                  <a:schemeClr val="tx1"/>
                </a:solidFill>
                <a:effectLst/>
                <a:latin typeface="+mn-lt"/>
                <a:ea typeface="+mn-ea"/>
                <a:cs typeface="+mn-cs"/>
              </a:rPr>
              <a:t> </a:t>
            </a:r>
            <a:r>
              <a:rPr lang="de-DE" sz="1200" b="0" i="0" u="none" strike="noStrike" kern="1200" err="1">
                <a:solidFill>
                  <a:schemeClr val="tx1"/>
                </a:solidFill>
                <a:effectLst/>
                <a:latin typeface="+mn-lt"/>
                <a:ea typeface="+mn-ea"/>
                <a:cs typeface="+mn-cs"/>
              </a:rPr>
              <a:t>GiroHero</a:t>
            </a:r>
            <a:r>
              <a:rPr lang="de-DE" sz="1200" b="0" i="0" u="none" strike="noStrike" kern="1200">
                <a:solidFill>
                  <a:schemeClr val="tx1"/>
                </a:solidFill>
                <a:effectLst/>
                <a:latin typeface="+mn-lt"/>
                <a:ea typeface="+mn-ea"/>
                <a:cs typeface="+mn-cs"/>
              </a:rPr>
              <a:t> kann jeder ganz leicht einen Unterschied machen ohne die BW Banking App verlassen zu müssen. </a:t>
            </a:r>
          </a:p>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10</a:t>
            </a:fld>
            <a:endParaRPr lang="de-DE"/>
          </a:p>
        </p:txBody>
      </p:sp>
    </p:spTree>
    <p:extLst>
      <p:ext uri="{BB962C8B-B14F-4D97-AF65-F5344CB8AC3E}">
        <p14:creationId xmlns:p14="http://schemas.microsoft.com/office/powerpoint/2010/main" val="23131923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a:effectLst/>
                <a:latin typeface="Calibri" panose="020F0502020204030204" pitchFamily="34" charset="0"/>
              </a:rPr>
              <a:t>Eine einfache Möglichkeit, Menschen in Not bei der Bezahlung ihrer Rechnung zu unterstützen</a:t>
            </a:r>
          </a:p>
          <a:p>
            <a:r>
              <a:rPr lang="de-DE" sz="1200">
                <a:latin typeface="Calibri" panose="020F0502020204030204" pitchFamily="34" charset="0"/>
              </a:rPr>
              <a:t>Individueller Spendenvorschlag bei jeder Überweisung</a:t>
            </a:r>
          </a:p>
          <a:p>
            <a:endParaRPr lang="de-DE" sz="1200">
              <a:effectLst/>
              <a:latin typeface="Calibri" panose="020F0502020204030204" pitchFamily="34" charset="0"/>
            </a:endParaRPr>
          </a:p>
          <a:p>
            <a:r>
              <a:rPr lang="de-DE" sz="1200">
                <a:latin typeface="Calibri" panose="020F0502020204030204" pitchFamily="34" charset="0"/>
              </a:rPr>
              <a:t>Einfach: </a:t>
            </a:r>
            <a:r>
              <a:rPr lang="de-DE" sz="1200" b="0" i="0" u="none" strike="noStrike">
                <a:effectLst/>
                <a:latin typeface="Calibri" panose="020F0502020204030204" pitchFamily="34" charset="0"/>
              </a:rPr>
              <a:t>Aufwand der zum Spenden nötig ist auf einen Klick reduziert</a:t>
            </a:r>
            <a:endParaRPr lang="de-DE" sz="1200">
              <a:effectLst/>
              <a:latin typeface="Calibri" panose="020F0502020204030204" pitchFamily="34" charset="0"/>
            </a:endParaRPr>
          </a:p>
          <a:p>
            <a:r>
              <a:rPr lang="de-DE" sz="1200">
                <a:latin typeface="Calibri" panose="020F0502020204030204" pitchFamily="34" charset="0"/>
              </a:rPr>
              <a:t>Individuell: es wird direkt bestimmten Einzelpersonen geholfen</a:t>
            </a:r>
          </a:p>
          <a:p>
            <a:r>
              <a:rPr lang="de-DE" sz="1200">
                <a:effectLst/>
                <a:latin typeface="Calibri" panose="020F0502020204030204" pitchFamily="34" charset="0"/>
              </a:rPr>
              <a:t>Sicher: Zweckgebunden, direkt zu bestimmter Rechnung beitragen</a:t>
            </a:r>
            <a:endParaRPr lang="de-DE" sz="1200">
              <a:latin typeface="Calibri" panose="020F0502020204030204" pitchFamily="34" charset="0"/>
            </a:endParaRPr>
          </a:p>
        </p:txBody>
      </p:sp>
      <p:sp>
        <p:nvSpPr>
          <p:cNvPr id="4" name="Foliennummernplatzhalter 3"/>
          <p:cNvSpPr>
            <a:spLocks noGrp="1"/>
          </p:cNvSpPr>
          <p:nvPr>
            <p:ph type="sldNum" sz="quarter" idx="5"/>
          </p:nvPr>
        </p:nvSpPr>
        <p:spPr/>
        <p:txBody>
          <a:bodyPr/>
          <a:lstStyle/>
          <a:p>
            <a:fld id="{DF7795DE-BDC9-498C-AA12-FC072D7B9403}" type="slidenum">
              <a:rPr lang="de-DE" smtClean="0"/>
              <a:t>13</a:t>
            </a:fld>
            <a:endParaRPr lang="de-DE"/>
          </a:p>
        </p:txBody>
      </p:sp>
    </p:spTree>
    <p:extLst>
      <p:ext uri="{BB962C8B-B14F-4D97-AF65-F5344CB8AC3E}">
        <p14:creationId xmlns:p14="http://schemas.microsoft.com/office/powerpoint/2010/main" val="305198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fontAlgn="base"/>
            <a:r>
              <a:rPr lang="de-DE"/>
              <a:t>*** </a:t>
            </a:r>
          </a:p>
          <a:p>
            <a:pPr rtl="0" fontAlgn="base"/>
            <a:r>
              <a:rPr lang="de-DE"/>
              <a:t>Genau das ist die Idee hinter </a:t>
            </a:r>
            <a:r>
              <a:rPr lang="de-DE" err="1"/>
              <a:t>GiroHero</a:t>
            </a:r>
            <a:r>
              <a:rPr lang="de-DE"/>
              <a:t>:</a:t>
            </a:r>
          </a:p>
          <a:p>
            <a:pPr rtl="0" fontAlgn="base"/>
            <a:r>
              <a:rPr lang="de-DE" sz="1200" b="0" i="0" u="none" strike="noStrike" kern="1200" err="1">
                <a:solidFill>
                  <a:schemeClr val="tx1"/>
                </a:solidFill>
                <a:effectLst/>
                <a:latin typeface="+mn-lt"/>
                <a:ea typeface="+mn-ea"/>
                <a:cs typeface="+mn-cs"/>
              </a:rPr>
              <a:t>GiroHero</a:t>
            </a:r>
            <a:r>
              <a:rPr lang="de-DE" sz="1200" b="0" i="0" u="none" strike="noStrike" kern="1200">
                <a:solidFill>
                  <a:schemeClr val="tx1"/>
                </a:solidFill>
                <a:effectLst/>
                <a:latin typeface="+mn-lt"/>
                <a:ea typeface="+mn-ea"/>
                <a:cs typeface="+mn-cs"/>
              </a:rPr>
              <a:t> bietet eine </a:t>
            </a:r>
            <a:r>
              <a:rPr lang="de-DE" sz="1200" b="0" i="0" u="sng" strike="noStrike" kern="1200">
                <a:solidFill>
                  <a:schemeClr val="tx1"/>
                </a:solidFill>
                <a:effectLst/>
                <a:latin typeface="+mn-lt"/>
                <a:ea typeface="+mn-ea"/>
                <a:cs typeface="+mn-cs"/>
              </a:rPr>
              <a:t>einfache</a:t>
            </a:r>
            <a:r>
              <a:rPr lang="de-DE" sz="1200" b="0" i="0" u="none" strike="noStrike" kern="1200">
                <a:solidFill>
                  <a:schemeClr val="tx1"/>
                </a:solidFill>
                <a:effectLst/>
                <a:latin typeface="+mn-lt"/>
                <a:ea typeface="+mn-ea"/>
                <a:cs typeface="+mn-cs"/>
              </a:rPr>
              <a:t> und </a:t>
            </a:r>
            <a:r>
              <a:rPr lang="de-DE" sz="1200" b="0" i="0" u="sng" strike="noStrike" kern="1200">
                <a:solidFill>
                  <a:schemeClr val="tx1"/>
                </a:solidFill>
                <a:effectLst/>
                <a:latin typeface="+mn-lt"/>
                <a:ea typeface="+mn-ea"/>
                <a:cs typeface="+mn-cs"/>
              </a:rPr>
              <a:t>sichere</a:t>
            </a:r>
            <a:r>
              <a:rPr lang="de-DE" sz="1200" b="0" i="0" u="none" strike="noStrike" kern="1200">
                <a:solidFill>
                  <a:schemeClr val="tx1"/>
                </a:solidFill>
                <a:effectLst/>
                <a:latin typeface="+mn-lt"/>
                <a:ea typeface="+mn-ea"/>
                <a:cs typeface="+mn-cs"/>
              </a:rPr>
              <a:t> Möglichkeit, Menschen in Not </a:t>
            </a:r>
            <a:r>
              <a:rPr lang="de-DE" sz="1200" b="0" i="0" u="sng" strike="noStrike" kern="1200">
                <a:solidFill>
                  <a:schemeClr val="tx1"/>
                </a:solidFill>
                <a:effectLst/>
                <a:latin typeface="+mn-lt"/>
                <a:ea typeface="+mn-ea"/>
                <a:cs typeface="+mn-cs"/>
              </a:rPr>
              <a:t>bei der Bezahlung ihrer Rechnung </a:t>
            </a:r>
            <a:r>
              <a:rPr lang="de-DE" sz="1200" b="0" i="0" u="none" strike="noStrike" kern="1200">
                <a:solidFill>
                  <a:schemeClr val="tx1"/>
                </a:solidFill>
                <a:effectLst/>
                <a:latin typeface="+mn-lt"/>
                <a:ea typeface="+mn-ea"/>
                <a:cs typeface="+mn-cs"/>
              </a:rPr>
              <a:t>zu unterstützen. Die Spendenziele werden dabei </a:t>
            </a:r>
            <a:r>
              <a:rPr lang="de-DE" sz="1200" b="0" i="0" u="sng" strike="noStrike" kern="1200">
                <a:solidFill>
                  <a:schemeClr val="tx1"/>
                </a:solidFill>
                <a:effectLst/>
                <a:latin typeface="+mn-lt"/>
                <a:ea typeface="+mn-ea"/>
                <a:cs typeface="+mn-cs"/>
              </a:rPr>
              <a:t>individuell</a:t>
            </a:r>
            <a:r>
              <a:rPr lang="de-DE" sz="1200" b="0" i="0" u="none" strike="noStrike" kern="1200">
                <a:solidFill>
                  <a:schemeClr val="tx1"/>
                </a:solidFill>
                <a:effectLst/>
                <a:latin typeface="+mn-lt"/>
                <a:ea typeface="+mn-ea"/>
                <a:cs typeface="+mn-cs"/>
              </a:rPr>
              <a:t> an den Nutzer angepasst.  </a:t>
            </a:r>
          </a:p>
          <a:p>
            <a:pPr rtl="0" fontAlgn="base"/>
            <a:r>
              <a:rPr lang="de-DE" sz="1200" b="0" i="0" u="none" strike="noStrike" kern="1200">
                <a:solidFill>
                  <a:schemeClr val="tx1"/>
                </a:solidFill>
                <a:effectLst/>
                <a:latin typeface="+mn-lt"/>
                <a:ea typeface="+mn-ea"/>
                <a:cs typeface="+mn-cs"/>
              </a:rPr>
              <a:t> </a:t>
            </a:r>
          </a:p>
          <a:p>
            <a:pPr rtl="0" fontAlgn="base"/>
            <a:r>
              <a:rPr lang="de-DE" sz="1200" b="0" i="0" u="none" strike="noStrike" kern="1200">
                <a:solidFill>
                  <a:schemeClr val="tx1"/>
                </a:solidFill>
                <a:effectLst/>
                <a:latin typeface="+mn-lt"/>
                <a:ea typeface="+mn-ea"/>
                <a:cs typeface="+mn-cs"/>
              </a:rPr>
              <a:t>Dank der Integration in die BW Bank App wird Helfen so einfach wie nie.</a:t>
            </a:r>
          </a:p>
          <a:p>
            <a:r>
              <a:rPr lang="de-DE"/>
              <a:t>***</a:t>
            </a:r>
          </a:p>
          <a:p>
            <a:endParaRPr lang="de-DE"/>
          </a:p>
          <a:p>
            <a:r>
              <a:rPr lang="de-DE" sz="1200">
                <a:effectLst/>
                <a:latin typeface="Calibri" panose="020F0502020204030204" pitchFamily="34" charset="0"/>
              </a:rPr>
              <a:t>Eine einfache Möglichkeit, Menschen in Not bei der Bezahlung ihrer Rechnung zu unterstützen</a:t>
            </a:r>
          </a:p>
          <a:p>
            <a:r>
              <a:rPr lang="de-DE" sz="1200">
                <a:latin typeface="Calibri" panose="020F0502020204030204" pitchFamily="34" charset="0"/>
              </a:rPr>
              <a:t>Individueller Spendenvorschlag bei jeder Überweisung.</a:t>
            </a:r>
          </a:p>
          <a:p>
            <a:endParaRPr lang="de-DE" sz="1200">
              <a:effectLst/>
              <a:latin typeface="Calibri" panose="020F0502020204030204" pitchFamily="34" charset="0"/>
            </a:endParaRPr>
          </a:p>
          <a:p>
            <a:r>
              <a:rPr lang="de-DE" sz="1200">
                <a:latin typeface="Calibri" panose="020F0502020204030204" pitchFamily="34" charset="0"/>
              </a:rPr>
              <a:t>Einfach: </a:t>
            </a:r>
            <a:r>
              <a:rPr lang="de-DE" sz="1200" b="0" i="0" u="none" strike="noStrike">
                <a:effectLst/>
                <a:latin typeface="Calibri" panose="020F0502020204030204" pitchFamily="34" charset="0"/>
              </a:rPr>
              <a:t>Aufwand der zum Spenden nötig ist auf einen Klick reduziert</a:t>
            </a:r>
            <a:endParaRPr lang="de-DE" sz="1200">
              <a:effectLst/>
              <a:latin typeface="Calibri" panose="020F0502020204030204" pitchFamily="34" charset="0"/>
            </a:endParaRPr>
          </a:p>
          <a:p>
            <a:r>
              <a:rPr lang="de-DE" sz="1200">
                <a:latin typeface="Calibri" panose="020F0502020204030204" pitchFamily="34" charset="0"/>
              </a:rPr>
              <a:t>Individuell: es wird direkt bestimmten Einzelpersonen geholfen</a:t>
            </a:r>
          </a:p>
          <a:p>
            <a:r>
              <a:rPr lang="de-DE" sz="1200">
                <a:effectLst/>
                <a:latin typeface="Calibri" panose="020F0502020204030204" pitchFamily="34" charset="0"/>
              </a:rPr>
              <a:t>Sicher: Zweckgebunden, direkt zu bestimmter Rechnung beitragen</a:t>
            </a:r>
            <a:endParaRPr lang="de-DE" sz="1200">
              <a:latin typeface="Calibri" panose="020F0502020204030204" pitchFamily="34" charset="0"/>
            </a:endParaRPr>
          </a:p>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2</a:t>
            </a:fld>
            <a:endParaRPr lang="de-DE"/>
          </a:p>
        </p:txBody>
      </p:sp>
    </p:spTree>
    <p:extLst>
      <p:ext uri="{BB962C8B-B14F-4D97-AF65-F5344CB8AC3E}">
        <p14:creationId xmlns:p14="http://schemas.microsoft.com/office/powerpoint/2010/main" val="2575964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a:solidFill>
                  <a:schemeClr val="tx1"/>
                </a:solidFill>
                <a:effectLst/>
                <a:latin typeface="+mn-lt"/>
                <a:ea typeface="+mn-ea"/>
                <a:cs typeface="+mn-cs"/>
              </a:rPr>
              <a:t>Wir möchten mit unserer Idee vielseitige umweltpolitische Projekte unterstützen und humanitäre Herausforderungen lösen.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i="0" u="none" strike="noStrike" kern="1200">
              <a:solidFill>
                <a:schemeClr val="tx1"/>
              </a:solidFill>
              <a:effectLst/>
              <a:latin typeface="+mn-lt"/>
              <a:ea typeface="+mn-ea"/>
              <a:cs typeface="+mn-cs"/>
            </a:endParaRPr>
          </a:p>
          <a:p>
            <a:pPr rtl="0" fontAlgn="base"/>
            <a:r>
              <a:rPr lang="de-DE"/>
              <a:t>So kann einer jungen Frau geholfen werden, die sich ihre Medikamente nicht leisten kann. </a:t>
            </a:r>
          </a:p>
        </p:txBody>
      </p:sp>
      <p:sp>
        <p:nvSpPr>
          <p:cNvPr id="4" name="Foliennummernplatzhalter 3"/>
          <p:cNvSpPr>
            <a:spLocks noGrp="1"/>
          </p:cNvSpPr>
          <p:nvPr>
            <p:ph type="sldNum" sz="quarter" idx="5"/>
          </p:nvPr>
        </p:nvSpPr>
        <p:spPr/>
        <p:txBody>
          <a:bodyPr/>
          <a:lstStyle/>
          <a:p>
            <a:fld id="{DF7795DE-BDC9-498C-AA12-FC072D7B9403}" type="slidenum">
              <a:rPr lang="de-DE" smtClean="0"/>
              <a:t>3</a:t>
            </a:fld>
            <a:endParaRPr lang="de-DE"/>
          </a:p>
        </p:txBody>
      </p:sp>
    </p:spTree>
    <p:extLst>
      <p:ext uri="{BB962C8B-B14F-4D97-AF65-F5344CB8AC3E}">
        <p14:creationId xmlns:p14="http://schemas.microsoft.com/office/powerpoint/2010/main" val="1740257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Wir, das sind …</a:t>
            </a:r>
          </a:p>
          <a:p>
            <a:endParaRPr lang="de-DE"/>
          </a:p>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4</a:t>
            </a:fld>
            <a:endParaRPr lang="de-DE"/>
          </a:p>
        </p:txBody>
      </p:sp>
    </p:spTree>
    <p:extLst>
      <p:ext uri="{BB962C8B-B14F-4D97-AF65-F5344CB8AC3E}">
        <p14:creationId xmlns:p14="http://schemas.microsoft.com/office/powerpoint/2010/main" val="3936694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5</a:t>
            </a:fld>
            <a:endParaRPr lang="de-DE"/>
          </a:p>
        </p:txBody>
      </p:sp>
    </p:spTree>
    <p:extLst>
      <p:ext uri="{BB962C8B-B14F-4D97-AF65-F5344CB8AC3E}">
        <p14:creationId xmlns:p14="http://schemas.microsoft.com/office/powerpoint/2010/main" val="3795990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fontAlgn="base"/>
            <a:r>
              <a:rPr lang="de-DE"/>
              <a:t>*** </a:t>
            </a:r>
          </a:p>
          <a:p>
            <a:pPr rtl="0" fontAlgn="base"/>
            <a:r>
              <a:rPr lang="de-DE" sz="1200" b="0" i="0" u="none" strike="noStrike" kern="1200">
                <a:solidFill>
                  <a:schemeClr val="tx1"/>
                </a:solidFill>
                <a:effectLst/>
                <a:latin typeface="+mn-lt"/>
                <a:ea typeface="+mn-ea"/>
                <a:cs typeface="+mn-cs"/>
              </a:rPr>
              <a:t>Unsere Zielgruppe stellen vor allem Kunden dar, die zwar gerne etwas Gutes tun würde, für die die aktuellen Lösungen aber zu kompliziert und Umständlich sind oder die Spendenverfolgung zu intransparent ist. </a:t>
            </a:r>
          </a:p>
          <a:p>
            <a:pPr rtl="0" fontAlgn="base"/>
            <a:r>
              <a:rPr lang="de-DE" sz="1200" b="0" i="0" u="none" strike="noStrike" kern="1200">
                <a:solidFill>
                  <a:schemeClr val="tx1"/>
                </a:solidFill>
                <a:effectLst/>
                <a:latin typeface="+mn-lt"/>
                <a:ea typeface="+mn-ea"/>
                <a:cs typeface="+mn-cs"/>
              </a:rPr>
              <a:t>Wir nutzen 6,9 Mrd. Überweisungen im Jahr in Deutschland als </a:t>
            </a:r>
            <a:r>
              <a:rPr lang="de-DE" sz="1200" b="0" i="0" u="none" strike="noStrike" kern="1200" err="1">
                <a:solidFill>
                  <a:schemeClr val="tx1"/>
                </a:solidFill>
                <a:effectLst/>
                <a:latin typeface="+mn-lt"/>
                <a:ea typeface="+mn-ea"/>
                <a:cs typeface="+mn-cs"/>
              </a:rPr>
              <a:t>Enabler</a:t>
            </a:r>
            <a:r>
              <a:rPr lang="de-DE" sz="1200" b="0" i="0" u="none" strike="noStrike" kern="1200">
                <a:solidFill>
                  <a:schemeClr val="tx1"/>
                </a:solidFill>
                <a:effectLst/>
                <a:latin typeface="+mn-lt"/>
                <a:ea typeface="+mn-ea"/>
                <a:cs typeface="+mn-cs"/>
              </a:rPr>
              <a:t> um das Spendenvolumen des letzten Jahres von 5,8 Mrd. € weiter zu steigern.  </a:t>
            </a:r>
          </a:p>
          <a:p>
            <a:pPr rtl="0" fontAlgn="base"/>
            <a:r>
              <a:rPr lang="de-DE" sz="1200" b="0" i="0" u="none" strike="noStrike" kern="1200">
                <a:solidFill>
                  <a:schemeClr val="tx1"/>
                </a:solidFill>
                <a:effectLst/>
                <a:latin typeface="+mn-lt"/>
                <a:ea typeface="+mn-ea"/>
                <a:cs typeface="+mn-cs"/>
              </a:rPr>
              <a:t> </a:t>
            </a:r>
          </a:p>
          <a:p>
            <a:pPr rtl="0" fontAlgn="base"/>
            <a:r>
              <a:rPr lang="de-DE" sz="1200" b="0" i="0" u="none" strike="noStrike" kern="1200">
                <a:solidFill>
                  <a:schemeClr val="tx1"/>
                </a:solidFill>
                <a:effectLst/>
                <a:latin typeface="+mn-lt"/>
                <a:ea typeface="+mn-ea"/>
                <a:cs typeface="+mn-cs"/>
              </a:rPr>
              <a:t>Wir haben so die Möglichkeit das Überweisen mit dem </a:t>
            </a:r>
            <a:r>
              <a:rPr lang="de-DE" sz="1200" b="0" i="0" u="none" strike="noStrike" kern="1200" err="1">
                <a:solidFill>
                  <a:schemeClr val="tx1"/>
                </a:solidFill>
                <a:effectLst/>
                <a:latin typeface="+mn-lt"/>
                <a:ea typeface="+mn-ea"/>
                <a:cs typeface="+mn-cs"/>
              </a:rPr>
              <a:t>GiroHero</a:t>
            </a:r>
            <a:r>
              <a:rPr lang="de-DE" sz="1200" b="0" i="0" u="none" strike="noStrike" kern="1200">
                <a:solidFill>
                  <a:schemeClr val="tx1"/>
                </a:solidFill>
                <a:effectLst/>
                <a:latin typeface="+mn-lt"/>
                <a:ea typeface="+mn-ea"/>
                <a:cs typeface="+mn-cs"/>
              </a:rPr>
              <a:t>-Konto mit positiven Emotionen zu verknüpfen und die Kundenbasis stärker an das Unternehmen zu binden.</a:t>
            </a:r>
          </a:p>
          <a:p>
            <a:pPr rtl="0" fontAlgn="base"/>
            <a:r>
              <a:rPr lang="de-DE" sz="1200" b="0" i="0" u="none" strike="noStrike" kern="1200">
                <a:solidFill>
                  <a:schemeClr val="tx1"/>
                </a:solidFill>
                <a:effectLst/>
                <a:latin typeface="+mn-lt"/>
                <a:ea typeface="+mn-ea"/>
                <a:cs typeface="+mn-cs"/>
              </a:rPr>
              <a:t>Anhand des Spendenverhaltens können dem Kunden maßgeschneiderte Bank-Produkte empfohlen werden.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a:t>
            </a:r>
          </a:p>
          <a:p>
            <a:endParaRPr lang="de-DE"/>
          </a:p>
          <a:p>
            <a:endParaRPr lang="de-DE"/>
          </a:p>
          <a:p>
            <a:r>
              <a:rPr lang="de-DE"/>
              <a:t>Zielgruppe:</a:t>
            </a:r>
          </a:p>
          <a:p>
            <a:pPr algn="l" rtl="0" fontAlgn="base">
              <a:buFont typeface="Arial" panose="020B0604020202020204" pitchFamily="34" charset="0"/>
              <a:buChar char="•"/>
            </a:pPr>
            <a:r>
              <a:rPr lang="de-DE" sz="1200" b="0" i="0">
                <a:effectLst/>
                <a:latin typeface="Calibri" panose="020F0502020204030204" pitchFamily="34" charset="0"/>
              </a:rPr>
              <a:t>Ansprechen einer zunehmend an nachhaltigen Themen interessierten, überwiegend jungen Kundschaft </a:t>
            </a:r>
          </a:p>
          <a:p>
            <a:pPr marL="0" indent="0" algn="l" rtl="0" fontAlgn="base">
              <a:buNone/>
            </a:pPr>
            <a:r>
              <a:rPr lang="de-DE" sz="1200">
                <a:latin typeface="Calibri" panose="020F0502020204030204" pitchFamily="34" charset="0"/>
              </a:rPr>
              <a:t>	</a:t>
            </a:r>
            <a:r>
              <a:rPr lang="de-DE" sz="1200">
                <a:latin typeface="Calibri" panose="020F0502020204030204" pitchFamily="34" charset="0"/>
                <a:sym typeface="Wingdings" panose="05000000000000000000" pitchFamily="2" charset="2"/>
              </a:rPr>
              <a:t> Über </a:t>
            </a:r>
            <a:r>
              <a:rPr lang="de-DE" sz="1200" err="1">
                <a:latin typeface="Calibri" panose="020F0502020204030204" pitchFamily="34" charset="0"/>
                <a:sym typeface="Wingdings" panose="05000000000000000000" pitchFamily="2" charset="2"/>
              </a:rPr>
              <a:t>Social</a:t>
            </a:r>
            <a:r>
              <a:rPr lang="de-DE" sz="1200">
                <a:latin typeface="Calibri" panose="020F0502020204030204" pitchFamily="34" charset="0"/>
                <a:sym typeface="Wingdings" panose="05000000000000000000" pitchFamily="2" charset="2"/>
              </a:rPr>
              <a:t> Media, …</a:t>
            </a:r>
          </a:p>
          <a:p>
            <a:pPr marL="0" indent="0" algn="l" rtl="0" fontAlgn="base">
              <a:buNone/>
            </a:pPr>
            <a:endParaRPr lang="de-DE" sz="1200" b="0" i="0">
              <a:effectLst/>
              <a:latin typeface="Calibri" panose="020F0502020204030204" pitchFamily="34" charset="0"/>
            </a:endParaRPr>
          </a:p>
          <a:p>
            <a:pPr algn="l" rtl="0" fontAlgn="base">
              <a:buFont typeface="Arial" panose="020B0604020202020204" pitchFamily="34" charset="0"/>
              <a:buChar char="•"/>
            </a:pPr>
            <a:r>
              <a:rPr lang="de-DE" sz="1200" b="0" i="0">
                <a:effectLst/>
                <a:latin typeface="Calibri" panose="020F0502020204030204" pitchFamily="34" charset="0"/>
              </a:rPr>
              <a:t>Kunden, die von dem Feature überzeugt sind, nutzen das </a:t>
            </a:r>
            <a:r>
              <a:rPr lang="de-DE" sz="1200" b="0" i="0" err="1">
                <a:effectLst/>
                <a:latin typeface="Calibri" panose="020F0502020204030204" pitchFamily="34" charset="0"/>
              </a:rPr>
              <a:t>HeroGiro</a:t>
            </a:r>
            <a:r>
              <a:rPr lang="de-DE" sz="1200" b="0" i="0">
                <a:effectLst/>
                <a:latin typeface="Calibri" panose="020F0502020204030204" pitchFamily="34" charset="0"/>
              </a:rPr>
              <a:t>-Konto -&gt;Alleinstellungsmerkmal </a:t>
            </a:r>
          </a:p>
          <a:p>
            <a:pPr algn="l" rtl="0" fontAlgn="base">
              <a:buFont typeface="Arial" panose="020B0604020202020204" pitchFamily="34" charset="0"/>
              <a:buChar char="•"/>
            </a:pPr>
            <a:r>
              <a:rPr lang="de-DE" sz="1200" b="0" i="0">
                <a:effectLst/>
                <a:latin typeface="Calibri" panose="020F0502020204030204" pitchFamily="34" charset="0"/>
              </a:rPr>
              <a:t>Kundenbindung durch positive Gefühle bei der Tätigung einer Überweisung </a:t>
            </a:r>
          </a:p>
          <a:p>
            <a:pPr algn="l" rtl="0" fontAlgn="base">
              <a:buFont typeface="Arial" panose="020B0604020202020204" pitchFamily="34" charset="0"/>
              <a:buChar char="•"/>
            </a:pPr>
            <a:r>
              <a:rPr lang="de-DE" sz="1200" b="0" i="0">
                <a:effectLst/>
                <a:latin typeface="Calibri" panose="020F0502020204030204" pitchFamily="34" charset="0"/>
              </a:rPr>
              <a:t>Kunden, die durch das Feature persönliche Problemen besser bewältigen konnten, bleiben wahrscheinlich dem Konto treu </a:t>
            </a:r>
          </a:p>
          <a:p>
            <a:pPr algn="l" rtl="0" fontAlgn="base">
              <a:buFont typeface="Arial" panose="020B0604020202020204" pitchFamily="34" charset="0"/>
              <a:buChar char="•"/>
            </a:pPr>
            <a:r>
              <a:rPr lang="de-DE" sz="1200" b="0" i="0">
                <a:effectLst/>
                <a:latin typeface="Calibri" panose="020F0502020204030204" pitchFamily="34" charset="0"/>
              </a:rPr>
              <a:t>Möglichkeit, die Kunden mit </a:t>
            </a:r>
            <a:r>
              <a:rPr lang="de-DE" sz="1200" b="0" i="0" err="1">
                <a:effectLst/>
                <a:latin typeface="Calibri" panose="020F0502020204030204" pitchFamily="34" charset="0"/>
              </a:rPr>
              <a:t>GiroHero</a:t>
            </a:r>
            <a:r>
              <a:rPr lang="de-DE" sz="1200" b="0" i="0">
                <a:effectLst/>
                <a:latin typeface="Calibri" panose="020F0502020204030204" pitchFamily="34" charset="0"/>
              </a:rPr>
              <a:t>-Status für weitere nachhaltige Produkte der Bank zu begeistern (zielgerichtete Beratung)</a:t>
            </a: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Hübscher Graph, der zeigt, dass zunehmend Leute Wert auf Nachhaltigkeitsaspekt legen</a:t>
            </a:r>
          </a:p>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6</a:t>
            </a:fld>
            <a:endParaRPr lang="de-DE"/>
          </a:p>
        </p:txBody>
      </p:sp>
    </p:spTree>
    <p:extLst>
      <p:ext uri="{BB962C8B-B14F-4D97-AF65-F5344CB8AC3E}">
        <p14:creationId xmlns:p14="http://schemas.microsoft.com/office/powerpoint/2010/main" val="2141488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7</a:t>
            </a:fld>
            <a:endParaRPr lang="de-DE"/>
          </a:p>
        </p:txBody>
      </p:sp>
    </p:spTree>
    <p:extLst>
      <p:ext uri="{BB962C8B-B14F-4D97-AF65-F5344CB8AC3E}">
        <p14:creationId xmlns:p14="http://schemas.microsoft.com/office/powerpoint/2010/main" val="517183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Zielgruppe:</a:t>
            </a:r>
          </a:p>
          <a:p>
            <a:pPr algn="l" rtl="0" fontAlgn="base">
              <a:buFont typeface="Arial" panose="020B0604020202020204" pitchFamily="34" charset="0"/>
              <a:buChar char="•"/>
            </a:pPr>
            <a:r>
              <a:rPr lang="de-DE" sz="1200" b="0" i="0">
                <a:effectLst/>
                <a:latin typeface="Calibri" panose="020F0502020204030204" pitchFamily="34" charset="0"/>
              </a:rPr>
              <a:t>Ansprechen einer zunehmend an nachhaltigen Themen interessierten, überwiegend jungen Kundschaft </a:t>
            </a:r>
          </a:p>
          <a:p>
            <a:pPr marL="0" indent="0" algn="l" rtl="0" fontAlgn="base">
              <a:buNone/>
            </a:pPr>
            <a:r>
              <a:rPr lang="de-DE" sz="1200">
                <a:latin typeface="Calibri" panose="020F0502020204030204" pitchFamily="34" charset="0"/>
              </a:rPr>
              <a:t>	</a:t>
            </a:r>
            <a:r>
              <a:rPr lang="de-DE" sz="1200">
                <a:latin typeface="Calibri" panose="020F0502020204030204" pitchFamily="34" charset="0"/>
                <a:sym typeface="Wingdings" panose="05000000000000000000" pitchFamily="2" charset="2"/>
              </a:rPr>
              <a:t> Über </a:t>
            </a:r>
            <a:r>
              <a:rPr lang="de-DE" sz="1200" err="1">
                <a:latin typeface="Calibri" panose="020F0502020204030204" pitchFamily="34" charset="0"/>
                <a:sym typeface="Wingdings" panose="05000000000000000000" pitchFamily="2" charset="2"/>
              </a:rPr>
              <a:t>Social</a:t>
            </a:r>
            <a:r>
              <a:rPr lang="de-DE" sz="1200">
                <a:latin typeface="Calibri" panose="020F0502020204030204" pitchFamily="34" charset="0"/>
                <a:sym typeface="Wingdings" panose="05000000000000000000" pitchFamily="2" charset="2"/>
              </a:rPr>
              <a:t> Media, …</a:t>
            </a:r>
          </a:p>
          <a:p>
            <a:pPr marL="0" indent="0" algn="l" rtl="0" fontAlgn="base">
              <a:buNone/>
            </a:pPr>
            <a:endParaRPr lang="de-DE" sz="1200" b="0" i="0">
              <a:effectLst/>
              <a:latin typeface="Calibri" panose="020F0502020204030204" pitchFamily="34" charset="0"/>
            </a:endParaRPr>
          </a:p>
          <a:p>
            <a:pPr algn="l" rtl="0" fontAlgn="base">
              <a:buFont typeface="Arial" panose="020B0604020202020204" pitchFamily="34" charset="0"/>
              <a:buChar char="•"/>
            </a:pPr>
            <a:r>
              <a:rPr lang="de-DE" sz="1200" b="0" i="0">
                <a:effectLst/>
                <a:latin typeface="Calibri" panose="020F0502020204030204" pitchFamily="34" charset="0"/>
              </a:rPr>
              <a:t>Kunden, die von dem Feature überzeugt sind, nutzen das </a:t>
            </a:r>
            <a:r>
              <a:rPr lang="de-DE" sz="1200" b="0" i="0" err="1">
                <a:effectLst/>
                <a:latin typeface="Calibri" panose="020F0502020204030204" pitchFamily="34" charset="0"/>
              </a:rPr>
              <a:t>HeroGiro</a:t>
            </a:r>
            <a:r>
              <a:rPr lang="de-DE" sz="1200" b="0" i="0">
                <a:effectLst/>
                <a:latin typeface="Calibri" panose="020F0502020204030204" pitchFamily="34" charset="0"/>
              </a:rPr>
              <a:t>-Konto -&gt;Alleinstellungsmerkmal </a:t>
            </a:r>
          </a:p>
          <a:p>
            <a:pPr algn="l" rtl="0" fontAlgn="base">
              <a:buFont typeface="Arial" panose="020B0604020202020204" pitchFamily="34" charset="0"/>
              <a:buChar char="•"/>
            </a:pPr>
            <a:r>
              <a:rPr lang="de-DE" sz="1200" b="0" i="0">
                <a:effectLst/>
                <a:latin typeface="Calibri" panose="020F0502020204030204" pitchFamily="34" charset="0"/>
              </a:rPr>
              <a:t>Kundenbindung durch positive Gefühle bei der Tätigung einer Überweisung </a:t>
            </a:r>
          </a:p>
          <a:p>
            <a:pPr algn="l" rtl="0" fontAlgn="base">
              <a:buFont typeface="Arial" panose="020B0604020202020204" pitchFamily="34" charset="0"/>
              <a:buChar char="•"/>
            </a:pPr>
            <a:r>
              <a:rPr lang="de-DE" sz="1200" b="0" i="0">
                <a:effectLst/>
                <a:latin typeface="Calibri" panose="020F0502020204030204" pitchFamily="34" charset="0"/>
              </a:rPr>
              <a:t>Kunden, die durch das Feature persönliche Problemen besser bewältigen konnten, bleiben wahrscheinlich dem Konto treu </a:t>
            </a:r>
          </a:p>
          <a:p>
            <a:pPr algn="l" rtl="0" fontAlgn="base">
              <a:buFont typeface="Arial" panose="020B0604020202020204" pitchFamily="34" charset="0"/>
              <a:buChar char="•"/>
            </a:pPr>
            <a:r>
              <a:rPr lang="de-DE" sz="1200" b="0" i="0">
                <a:effectLst/>
                <a:latin typeface="Calibri" panose="020F0502020204030204" pitchFamily="34" charset="0"/>
              </a:rPr>
              <a:t>Möglichkeit, die Kunden mit </a:t>
            </a:r>
            <a:r>
              <a:rPr lang="de-DE" sz="1200" b="0" i="0" err="1">
                <a:effectLst/>
                <a:latin typeface="Calibri" panose="020F0502020204030204" pitchFamily="34" charset="0"/>
              </a:rPr>
              <a:t>GiroHero</a:t>
            </a:r>
            <a:r>
              <a:rPr lang="de-DE" sz="1200" b="0" i="0">
                <a:effectLst/>
                <a:latin typeface="Calibri" panose="020F0502020204030204" pitchFamily="34" charset="0"/>
              </a:rPr>
              <a:t>-Status für weitere nachhaltige Produkte der Bank zu begeistern (zielgerichtete Beratung)</a:t>
            </a: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de-DE"/>
              <a:t>Hübscher Graph, der zeigt, dass zunehmend Leute Wert auf Nachhaltigkeitsaspekt legen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rtl="0" fontAlgn="base"/>
            <a:r>
              <a:rPr lang="de-DE"/>
              <a:t>*** </a:t>
            </a:r>
          </a:p>
          <a:p>
            <a:pPr rtl="0" fontAlgn="base"/>
            <a:r>
              <a:rPr lang="de-DE" sz="1200" b="0" i="0" u="none" strike="noStrike" kern="1200">
                <a:solidFill>
                  <a:schemeClr val="tx1"/>
                </a:solidFill>
                <a:effectLst/>
                <a:latin typeface="+mn-lt"/>
                <a:ea typeface="+mn-ea"/>
                <a:cs typeface="+mn-cs"/>
              </a:rPr>
              <a:t>Unsere Zielgruppe stellen vor allem Kunden dar, die zwar gerne etwas Gutes tun würde, für die die aktuellen Lösungen aber zu kompliziert und Umständlich sind oder die Spendenverfolgung zu intransparent ist. </a:t>
            </a:r>
          </a:p>
          <a:p>
            <a:pPr rtl="0" fontAlgn="base"/>
            <a:r>
              <a:rPr lang="de-DE" sz="1200" b="0" i="0" u="none" strike="noStrike" kern="1200">
                <a:solidFill>
                  <a:schemeClr val="tx1"/>
                </a:solidFill>
                <a:effectLst/>
                <a:latin typeface="+mn-lt"/>
                <a:ea typeface="+mn-ea"/>
                <a:cs typeface="+mn-cs"/>
              </a:rPr>
              <a:t>Wir nutzen 6,9 Mrd. Überweisungen im Jahr in Deutschland als </a:t>
            </a:r>
            <a:r>
              <a:rPr lang="de-DE" sz="1200" b="0" i="0" u="none" strike="noStrike" kern="1200" err="1">
                <a:solidFill>
                  <a:schemeClr val="tx1"/>
                </a:solidFill>
                <a:effectLst/>
                <a:latin typeface="+mn-lt"/>
                <a:ea typeface="+mn-ea"/>
                <a:cs typeface="+mn-cs"/>
              </a:rPr>
              <a:t>Enabler</a:t>
            </a:r>
            <a:r>
              <a:rPr lang="de-DE" sz="1200" b="0" i="0" u="none" strike="noStrike" kern="1200">
                <a:solidFill>
                  <a:schemeClr val="tx1"/>
                </a:solidFill>
                <a:effectLst/>
                <a:latin typeface="+mn-lt"/>
                <a:ea typeface="+mn-ea"/>
                <a:cs typeface="+mn-cs"/>
              </a:rPr>
              <a:t> um das Spendenvolumen des letzten Jahres von 5,8 Mrd. € weiter zu steigern.  </a:t>
            </a:r>
          </a:p>
          <a:p>
            <a:pPr rtl="0" fontAlgn="base"/>
            <a:r>
              <a:rPr lang="de-DE" sz="1200" b="0" i="0" u="none" strike="noStrike" kern="1200">
                <a:solidFill>
                  <a:schemeClr val="tx1"/>
                </a:solidFill>
                <a:effectLst/>
                <a:latin typeface="+mn-lt"/>
                <a:ea typeface="+mn-ea"/>
                <a:cs typeface="+mn-cs"/>
              </a:rPr>
              <a:t> </a:t>
            </a:r>
          </a:p>
          <a:p>
            <a:pPr rtl="0" fontAlgn="base"/>
            <a:r>
              <a:rPr lang="de-DE" sz="1200" b="0" i="0" u="none" strike="noStrike" kern="1200">
                <a:solidFill>
                  <a:schemeClr val="tx1"/>
                </a:solidFill>
                <a:effectLst/>
                <a:latin typeface="+mn-lt"/>
                <a:ea typeface="+mn-ea"/>
                <a:cs typeface="+mn-cs"/>
              </a:rPr>
              <a:t>Wir haben so die Möglichkeit das Überweisen mit dem </a:t>
            </a:r>
            <a:r>
              <a:rPr lang="de-DE" sz="1200" b="0" i="0" u="none" strike="noStrike" kern="1200" err="1">
                <a:solidFill>
                  <a:schemeClr val="tx1"/>
                </a:solidFill>
                <a:effectLst/>
                <a:latin typeface="+mn-lt"/>
                <a:ea typeface="+mn-ea"/>
                <a:cs typeface="+mn-cs"/>
              </a:rPr>
              <a:t>GiroHero</a:t>
            </a:r>
            <a:r>
              <a:rPr lang="de-DE" sz="1200" b="0" i="0" u="none" strike="noStrike" kern="1200">
                <a:solidFill>
                  <a:schemeClr val="tx1"/>
                </a:solidFill>
                <a:effectLst/>
                <a:latin typeface="+mn-lt"/>
                <a:ea typeface="+mn-ea"/>
                <a:cs typeface="+mn-cs"/>
              </a:rPr>
              <a:t>-Konto mit positiven Emotionen zu verknüpfen und die Kundenbasis stärker an das Unternehmen zu binden.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a:t>***</a:t>
            </a:r>
          </a:p>
          <a:p>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8</a:t>
            </a:fld>
            <a:endParaRPr lang="de-DE"/>
          </a:p>
        </p:txBody>
      </p:sp>
    </p:spTree>
    <p:extLst>
      <p:ext uri="{BB962C8B-B14F-4D97-AF65-F5344CB8AC3E}">
        <p14:creationId xmlns:p14="http://schemas.microsoft.com/office/powerpoint/2010/main" val="61215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a:solidFill>
                  <a:schemeClr val="tx1"/>
                </a:solidFill>
                <a:effectLst/>
                <a:latin typeface="+mn-lt"/>
                <a:ea typeface="+mn-ea"/>
                <a:cs typeface="+mn-cs"/>
              </a:rPr>
              <a:t>Wir möchten mit unserer Idee vielseitige umweltpolitische Projekte unterstützen und humanitäre Herausforderungen lösen.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i="0" u="none" strike="noStrike" kern="1200">
              <a:solidFill>
                <a:schemeClr val="tx1"/>
              </a:solidFill>
              <a:effectLst/>
              <a:latin typeface="+mn-lt"/>
              <a:ea typeface="+mn-ea"/>
              <a:cs typeface="+mn-cs"/>
            </a:endParaRPr>
          </a:p>
          <a:p>
            <a:pPr rtl="0" fontAlgn="base"/>
            <a:r>
              <a:rPr lang="de-DE" sz="1200" b="0" i="0" u="none" strike="noStrike" kern="1200">
                <a:solidFill>
                  <a:schemeClr val="tx1"/>
                </a:solidFill>
                <a:effectLst/>
                <a:latin typeface="+mn-lt"/>
                <a:ea typeface="+mn-ea"/>
                <a:cs typeface="+mn-cs"/>
              </a:rPr>
              <a:t>In unserem Szenario geht es um eine junge Frau, Kim, die durch ihre Krankheit bereits 4 Monate nicht Arbeiten konnte. Sie benötigt Medikamente, die leider nicht von der Krankenkasse übernommen werden. Sie wird sich diese im nächsten Monat nicht mehr leisten können.  </a:t>
            </a:r>
          </a:p>
          <a:p>
            <a:pPr rtl="0" fontAlgn="base"/>
            <a:r>
              <a:rPr lang="de-DE" sz="1200" b="0" i="0" u="none" strike="noStrike" kern="1200">
                <a:solidFill>
                  <a:schemeClr val="tx1"/>
                </a:solidFill>
                <a:effectLst/>
                <a:latin typeface="+mn-lt"/>
                <a:ea typeface="+mn-ea"/>
                <a:cs typeface="+mn-cs"/>
              </a:rPr>
              <a:t>Ich würde Kim gerne unterstützen.  </a:t>
            </a:r>
          </a:p>
          <a:p>
            <a:pPr rtl="0" fontAlgn="base"/>
            <a:r>
              <a:rPr lang="de-DE" sz="1200" b="0" i="0" u="none" strike="noStrike" kern="1200">
                <a:solidFill>
                  <a:schemeClr val="tx1"/>
                </a:solidFill>
                <a:effectLst/>
                <a:latin typeface="+mn-lt"/>
                <a:ea typeface="+mn-ea"/>
                <a:cs typeface="+mn-cs"/>
              </a:rPr>
              <a:t>Wenn ich dann mit </a:t>
            </a:r>
            <a:r>
              <a:rPr lang="de-DE" sz="1200" b="0" i="0" u="none" strike="noStrike" kern="1200" err="1">
                <a:solidFill>
                  <a:schemeClr val="tx1"/>
                </a:solidFill>
                <a:effectLst/>
                <a:latin typeface="+mn-lt"/>
                <a:ea typeface="+mn-ea"/>
                <a:cs typeface="+mn-cs"/>
              </a:rPr>
              <a:t>GiroHero</a:t>
            </a:r>
            <a:r>
              <a:rPr lang="de-DE" sz="1200" b="0" i="0" u="none" strike="noStrike" kern="1200">
                <a:solidFill>
                  <a:schemeClr val="tx1"/>
                </a:solidFill>
                <a:effectLst/>
                <a:latin typeface="+mn-lt"/>
                <a:ea typeface="+mn-ea"/>
                <a:cs typeface="+mn-cs"/>
              </a:rPr>
              <a:t> etwas Überweise habe ich genau diese Möglichkeit. </a:t>
            </a:r>
            <a:endParaRPr lang="de-DE"/>
          </a:p>
        </p:txBody>
      </p:sp>
      <p:sp>
        <p:nvSpPr>
          <p:cNvPr id="4" name="Foliennummernplatzhalter 3"/>
          <p:cNvSpPr>
            <a:spLocks noGrp="1"/>
          </p:cNvSpPr>
          <p:nvPr>
            <p:ph type="sldNum" sz="quarter" idx="5"/>
          </p:nvPr>
        </p:nvSpPr>
        <p:spPr/>
        <p:txBody>
          <a:bodyPr/>
          <a:lstStyle/>
          <a:p>
            <a:fld id="{DF7795DE-BDC9-498C-AA12-FC072D7B9403}" type="slidenum">
              <a:rPr lang="de-DE" smtClean="0"/>
              <a:t>9</a:t>
            </a:fld>
            <a:endParaRPr lang="de-DE"/>
          </a:p>
        </p:txBody>
      </p:sp>
    </p:spTree>
    <p:extLst>
      <p:ext uri="{BB962C8B-B14F-4D97-AF65-F5344CB8AC3E}">
        <p14:creationId xmlns:p14="http://schemas.microsoft.com/office/powerpoint/2010/main" val="4262598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de-DE"/>
              <a:t>Mastertitelformat bearbeiten</a:t>
            </a:r>
            <a:endParaRPr lang="en-US"/>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EEF3E0EA-73E5-423F-A64F-E4F1BE00080D}" type="datetimeFigureOut">
              <a:rPr lang="de-DE" smtClean="0"/>
              <a:t>13.03.2022</a:t>
            </a:fld>
            <a:endParaRPr lang="de-DE"/>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de-DE"/>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0912C6F0-72B0-4F81-B20C-2145EAD29B2B}" type="slidenum">
              <a:rPr lang="de-DE" smtClean="0"/>
              <a:t>‹Nr.›</a:t>
            </a:fld>
            <a:endParaRPr lang="de-DE"/>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76280757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EEF3E0EA-73E5-423F-A64F-E4F1BE00080D}" type="datetimeFigureOut">
              <a:rPr lang="de-DE" smtClean="0"/>
              <a:t>13.03.2022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912C6F0-72B0-4F81-B20C-2145EAD29B2B}" type="slidenum">
              <a:rPr lang="de-DE" smtClean="0"/>
              <a:t>‹Nr.›</a:t>
            </a:fld>
            <a:endParaRPr lang="de-DE"/>
          </a:p>
        </p:txBody>
      </p:sp>
    </p:spTree>
    <p:extLst>
      <p:ext uri="{BB962C8B-B14F-4D97-AF65-F5344CB8AC3E}">
        <p14:creationId xmlns:p14="http://schemas.microsoft.com/office/powerpoint/2010/main" val="2015380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de-DE"/>
              <a:t>Mastertitelformat bearbeiten</a:t>
            </a:r>
            <a:endParaRPr lang="en-US"/>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EEF3E0EA-73E5-423F-A64F-E4F1BE00080D}" type="datetimeFigureOut">
              <a:rPr lang="de-DE" smtClean="0"/>
              <a:t>13.03.2022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912C6F0-72B0-4F81-B20C-2145EAD29B2B}" type="slidenum">
              <a:rPr lang="de-DE" smtClean="0"/>
              <a:t>‹Nr.›</a:t>
            </a:fld>
            <a:endParaRPr lang="de-DE"/>
          </a:p>
        </p:txBody>
      </p:sp>
    </p:spTree>
    <p:extLst>
      <p:ext uri="{BB962C8B-B14F-4D97-AF65-F5344CB8AC3E}">
        <p14:creationId xmlns:p14="http://schemas.microsoft.com/office/powerpoint/2010/main" val="1241703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bg>
      <p:bgPr>
        <a:solidFill>
          <a:srgbClr val="FBF5E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10"/>
          </p:nvPr>
        </p:nvSpPr>
        <p:spPr/>
        <p:txBody>
          <a:bodyPr/>
          <a:lstStyle/>
          <a:p>
            <a:fld id="{EEF3E0EA-73E5-423F-A64F-E4F1BE00080D}" type="datetimeFigureOut">
              <a:rPr lang="de-DE" smtClean="0"/>
              <a:t>13.03.2022</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0912C6F0-72B0-4F81-B20C-2145EAD29B2B}" type="slidenum">
              <a:rPr lang="de-DE" smtClean="0"/>
              <a:t>‹Nr.›</a:t>
            </a:fld>
            <a:endParaRPr lang="de-DE"/>
          </a:p>
        </p:txBody>
      </p:sp>
      <p:grpSp>
        <p:nvGrpSpPr>
          <p:cNvPr id="7" name="Gruppieren 6">
            <a:extLst>
              <a:ext uri="{FF2B5EF4-FFF2-40B4-BE49-F238E27FC236}">
                <a16:creationId xmlns:a16="http://schemas.microsoft.com/office/drawing/2014/main" id="{4E681FFA-216D-4875-A104-924BB95FC3F5}"/>
              </a:ext>
            </a:extLst>
          </p:cNvPr>
          <p:cNvGrpSpPr/>
          <p:nvPr userDrawn="1"/>
        </p:nvGrpSpPr>
        <p:grpSpPr>
          <a:xfrm>
            <a:off x="10033056" y="-2"/>
            <a:ext cx="2158943" cy="1671783"/>
            <a:chOff x="10033056" y="-2"/>
            <a:chExt cx="2158943" cy="1671783"/>
          </a:xfrm>
        </p:grpSpPr>
        <p:sp>
          <p:nvSpPr>
            <p:cNvPr id="8" name="Rechtwinkliges Dreieck 7">
              <a:extLst>
                <a:ext uri="{FF2B5EF4-FFF2-40B4-BE49-F238E27FC236}">
                  <a16:creationId xmlns:a16="http://schemas.microsoft.com/office/drawing/2014/main" id="{C4101075-F516-41B3-8717-DCBE144B63FE}"/>
                </a:ext>
              </a:extLst>
            </p:cNvPr>
            <p:cNvSpPr/>
            <p:nvPr/>
          </p:nvSpPr>
          <p:spPr>
            <a:xfrm rot="10800000">
              <a:off x="10033056" y="-2"/>
              <a:ext cx="2158943" cy="1149532"/>
            </a:xfrm>
            <a:prstGeom prst="rtTriangle">
              <a:avLst/>
            </a:prstGeom>
            <a:solidFill>
              <a:srgbClr val="0068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winkliges Dreieck 8">
              <a:extLst>
                <a:ext uri="{FF2B5EF4-FFF2-40B4-BE49-F238E27FC236}">
                  <a16:creationId xmlns:a16="http://schemas.microsoft.com/office/drawing/2014/main" id="{222A0375-2B35-4E16-A830-B75CE9AC3C7E}"/>
                </a:ext>
              </a:extLst>
            </p:cNvPr>
            <p:cNvSpPr/>
            <p:nvPr/>
          </p:nvSpPr>
          <p:spPr>
            <a:xfrm rot="10800000">
              <a:off x="11365805" y="4278"/>
              <a:ext cx="812800" cy="1667503"/>
            </a:xfrm>
            <a:prstGeom prst="rtTriangle">
              <a:avLst/>
            </a:prstGeom>
            <a:solidFill>
              <a:srgbClr val="00689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Picture 4">
              <a:extLst>
                <a:ext uri="{FF2B5EF4-FFF2-40B4-BE49-F238E27FC236}">
                  <a16:creationId xmlns:a16="http://schemas.microsoft.com/office/drawing/2014/main" id="{554BDE5A-FEAB-4FB7-B5F8-8D12EBA4280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662" b="96587" l="2194" r="96160">
                          <a14:foregroundMark x1="7288" y1="92014" x2="6975" y2="87986"/>
                          <a14:foregroundMark x1="96160" y1="2730" x2="89969" y2="11331"/>
                          <a14:foregroundMark x1="51097" y1="36109" x2="53997" y2="36519"/>
                          <a14:foregroundMark x1="59169" y1="11877" x2="60815" y2="23823"/>
                          <a14:foregroundMark x1="2194" y1="96587" x2="6505" y2="93242"/>
                          <a14:backgroundMark x1="98903" y1="273" x2="98903" y2="273"/>
                        </a14:backgroundRemoval>
                      </a14:imgEffect>
                    </a14:imgLayer>
                  </a14:imgProps>
                </a:ext>
              </a:extLst>
            </a:blip>
            <a:srcRect l="-1" r="-101" b="-136"/>
            <a:stretch/>
          </p:blipFill>
          <p:spPr>
            <a:xfrm flipH="1">
              <a:off x="10826116" y="30453"/>
              <a:ext cx="1258761" cy="1447350"/>
            </a:xfrm>
            <a:prstGeom prst="rect">
              <a:avLst/>
            </a:prstGeom>
            <a:effectLst/>
          </p:spPr>
        </p:pic>
      </p:grpSp>
    </p:spTree>
    <p:extLst>
      <p:ext uri="{BB962C8B-B14F-4D97-AF65-F5344CB8AC3E}">
        <p14:creationId xmlns:p14="http://schemas.microsoft.com/office/powerpoint/2010/main" val="84764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de-DE"/>
              <a:t>Mastertitelformat bearbeiten</a:t>
            </a:r>
            <a:endParaRPr lang="en-US"/>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EEF3E0EA-73E5-423F-A64F-E4F1BE00080D}" type="datetimeFigureOut">
              <a:rPr lang="de-DE" smtClean="0"/>
              <a:t>13.03.2022</a:t>
            </a:fld>
            <a:endParaRPr lang="de-DE"/>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de-DE"/>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0912C6F0-72B0-4F81-B20C-2145EAD29B2B}" type="slidenum">
              <a:rPr lang="de-DE" smtClean="0"/>
              <a:t>‹Nr.›</a:t>
            </a:fld>
            <a:endParaRPr lang="de-DE"/>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2682366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de-DE"/>
              <a:t>Mastertitelformat bearbeiten</a:t>
            </a:r>
            <a:endParaRPr lang="en-US"/>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4"/>
          <p:cNvSpPr>
            <a:spLocks noGrp="1"/>
          </p:cNvSpPr>
          <p:nvPr>
            <p:ph type="dt" sz="half" idx="10"/>
          </p:nvPr>
        </p:nvSpPr>
        <p:spPr/>
        <p:txBody>
          <a:bodyPr/>
          <a:lstStyle/>
          <a:p>
            <a:fld id="{EEF3E0EA-73E5-423F-A64F-E4F1BE00080D}" type="datetimeFigureOut">
              <a:rPr lang="de-DE" smtClean="0"/>
              <a:t>13.03.2022</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0912C6F0-72B0-4F81-B20C-2145EAD29B2B}" type="slidenum">
              <a:rPr lang="de-DE" smtClean="0"/>
              <a:t>‹Nr.›</a:t>
            </a:fld>
            <a:endParaRPr lang="de-DE"/>
          </a:p>
        </p:txBody>
      </p:sp>
    </p:spTree>
    <p:extLst>
      <p:ext uri="{BB962C8B-B14F-4D97-AF65-F5344CB8AC3E}">
        <p14:creationId xmlns:p14="http://schemas.microsoft.com/office/powerpoint/2010/main" val="2258264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de-DE"/>
              <a:t>Mastertitelformat bearbeiten</a:t>
            </a:r>
            <a:endParaRPr lang="en-US"/>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e Placeholder 6"/>
          <p:cNvSpPr>
            <a:spLocks noGrp="1"/>
          </p:cNvSpPr>
          <p:nvPr>
            <p:ph type="dt" sz="half" idx="10"/>
          </p:nvPr>
        </p:nvSpPr>
        <p:spPr/>
        <p:txBody>
          <a:bodyPr/>
          <a:lstStyle/>
          <a:p>
            <a:fld id="{EEF3E0EA-73E5-423F-A64F-E4F1BE00080D}" type="datetimeFigureOut">
              <a:rPr lang="de-DE" smtClean="0"/>
              <a:t>13.03.2022</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0912C6F0-72B0-4F81-B20C-2145EAD29B2B}" type="slidenum">
              <a:rPr lang="de-DE" smtClean="0"/>
              <a:t>‹Nr.›</a:t>
            </a:fld>
            <a:endParaRPr lang="de-DE"/>
          </a:p>
        </p:txBody>
      </p:sp>
    </p:spTree>
    <p:extLst>
      <p:ext uri="{BB962C8B-B14F-4D97-AF65-F5344CB8AC3E}">
        <p14:creationId xmlns:p14="http://schemas.microsoft.com/office/powerpoint/2010/main" val="48572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a:p>
        </p:txBody>
      </p:sp>
      <p:sp>
        <p:nvSpPr>
          <p:cNvPr id="3" name="Date Placeholder 2"/>
          <p:cNvSpPr>
            <a:spLocks noGrp="1"/>
          </p:cNvSpPr>
          <p:nvPr>
            <p:ph type="dt" sz="half" idx="10"/>
          </p:nvPr>
        </p:nvSpPr>
        <p:spPr/>
        <p:txBody>
          <a:bodyPr/>
          <a:lstStyle/>
          <a:p>
            <a:fld id="{EEF3E0EA-73E5-423F-A64F-E4F1BE00080D}" type="datetimeFigureOut">
              <a:rPr lang="de-DE" smtClean="0"/>
              <a:t>13.03.2022</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0912C6F0-72B0-4F81-B20C-2145EAD29B2B}" type="slidenum">
              <a:rPr lang="de-DE" smtClean="0"/>
              <a:t>‹Nr.›</a:t>
            </a:fld>
            <a:endParaRPr lang="de-DE"/>
          </a:p>
        </p:txBody>
      </p:sp>
    </p:spTree>
    <p:extLst>
      <p:ext uri="{BB962C8B-B14F-4D97-AF65-F5344CB8AC3E}">
        <p14:creationId xmlns:p14="http://schemas.microsoft.com/office/powerpoint/2010/main" val="406961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3E0EA-73E5-423F-A64F-E4F1BE00080D}" type="datetimeFigureOut">
              <a:rPr lang="de-DE" smtClean="0"/>
              <a:t>13.03.2022</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0912C6F0-72B0-4F81-B20C-2145EAD29B2B}" type="slidenum">
              <a:rPr lang="de-DE" smtClean="0"/>
              <a:t>‹Nr.›</a:t>
            </a:fld>
            <a:endParaRPr lang="de-DE"/>
          </a:p>
        </p:txBody>
      </p:sp>
    </p:spTree>
    <p:extLst>
      <p:ext uri="{BB962C8B-B14F-4D97-AF65-F5344CB8AC3E}">
        <p14:creationId xmlns:p14="http://schemas.microsoft.com/office/powerpoint/2010/main" val="239603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de-DE"/>
              <a:t>Mastertitelformat bearbeiten</a:t>
            </a:r>
            <a:endParaRPr lang="en-US"/>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EF3E0EA-73E5-423F-A64F-E4F1BE00080D}" type="datetimeFigureOut">
              <a:rPr lang="de-DE" smtClean="0"/>
              <a:t>13.03.2022</a:t>
            </a:fld>
            <a:endParaRPr lang="de-DE"/>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de-DE"/>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12C6F0-72B0-4F81-B20C-2145EAD29B2B}" type="slidenum">
              <a:rPr lang="de-DE" smtClean="0"/>
              <a:t>‹Nr.›</a:t>
            </a:fld>
            <a:endParaRPr lang="de-DE"/>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6093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de-DE"/>
              <a:t>Mastertitelformat bearbeiten</a:t>
            </a:r>
            <a:endParaRPr lang="en-US"/>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EEF3E0EA-73E5-423F-A64F-E4F1BE00080D}" type="datetimeFigureOut">
              <a:rPr lang="de-DE" smtClean="0"/>
              <a:t>13.03.2022</a:t>
            </a:fld>
            <a:endParaRPr lang="de-DE"/>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de-DE"/>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0912C6F0-72B0-4F81-B20C-2145EAD29B2B}" type="slidenum">
              <a:rPr lang="de-DE" smtClean="0"/>
              <a:t>‹Nr.›</a:t>
            </a:fld>
            <a:endParaRPr lang="de-DE"/>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98124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de-DE"/>
              <a:t>Mastertitelformat bearbeiten</a:t>
            </a:r>
            <a:endParaRPr lang="en-US"/>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EEF3E0EA-73E5-423F-A64F-E4F1BE00080D}" type="datetimeFigureOut">
              <a:rPr lang="de-DE" smtClean="0"/>
              <a:t>13.03.2022</a:t>
            </a:fld>
            <a:endParaRPr lang="de-DE"/>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de-DE"/>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0912C6F0-72B0-4F81-B20C-2145EAD29B2B}" type="slidenum">
              <a:rPr lang="de-DE" smtClean="0"/>
              <a:t>‹Nr.›</a:t>
            </a:fld>
            <a:endParaRPr lang="de-DE"/>
          </a:p>
        </p:txBody>
      </p:sp>
      <p:sp>
        <p:nvSpPr>
          <p:cNvPr id="9" name="Rectangle 8" title="Side bar"/>
          <p:cNvSpPr/>
          <p:nvPr/>
        </p:nvSpPr>
        <p:spPr>
          <a:xfrm>
            <a:off x="478095" y="376"/>
            <a:ext cx="228600" cy="6858000"/>
          </a:xfrm>
          <a:prstGeom prst="rect">
            <a:avLst/>
          </a:prstGeom>
          <a:solidFill>
            <a:srgbClr val="00689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292710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ustomXml" Target="../ink/ink1.xml"/><Relationship Id="rId5" Type="http://schemas.openxmlformats.org/officeDocument/2006/relationships/image" Target="../media/image6.jpe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jpe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4" descr="Ein Bild, das Person, draußen, Boden, Personen enthält.&#10;&#10;Beschreibung automatisch generiert.">
            <a:extLst>
              <a:ext uri="{FF2B5EF4-FFF2-40B4-BE49-F238E27FC236}">
                <a16:creationId xmlns:a16="http://schemas.microsoft.com/office/drawing/2014/main" id="{BFEE117B-378F-4C7C-BEC4-FD9A0CA50014}"/>
              </a:ext>
            </a:extLst>
          </p:cNvPr>
          <p:cNvPicPr>
            <a:picLocks noChangeAspect="1"/>
          </p:cNvPicPr>
          <p:nvPr/>
        </p:nvPicPr>
        <p:blipFill>
          <a:blip r:embed="rId3"/>
          <a:stretch>
            <a:fillRect/>
          </a:stretch>
        </p:blipFill>
        <p:spPr>
          <a:xfrm>
            <a:off x="1438" y="-2336"/>
            <a:ext cx="12210690" cy="6862672"/>
          </a:xfrm>
          <a:prstGeom prst="rect">
            <a:avLst/>
          </a:prstGeom>
        </p:spPr>
      </p:pic>
      <p:sp>
        <p:nvSpPr>
          <p:cNvPr id="5" name="Textfeld 4">
            <a:extLst>
              <a:ext uri="{FF2B5EF4-FFF2-40B4-BE49-F238E27FC236}">
                <a16:creationId xmlns:a16="http://schemas.microsoft.com/office/drawing/2014/main" id="{9946A544-13F2-44B0-AFDF-4AE2DAA44A2D}"/>
              </a:ext>
            </a:extLst>
          </p:cNvPr>
          <p:cNvSpPr txBox="1"/>
          <p:nvPr/>
        </p:nvSpPr>
        <p:spPr>
          <a:xfrm>
            <a:off x="5083676" y="1415481"/>
            <a:ext cx="20243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de-DE">
              <a:cs typeface="Calibri"/>
            </a:endParaRPr>
          </a:p>
        </p:txBody>
      </p:sp>
    </p:spTree>
    <p:extLst>
      <p:ext uri="{BB962C8B-B14F-4D97-AF65-F5344CB8AC3E}">
        <p14:creationId xmlns:p14="http://schemas.microsoft.com/office/powerpoint/2010/main" val="2292953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AE2AE-295B-4309-B566-20BF6D783696}"/>
              </a:ext>
            </a:extLst>
          </p:cNvPr>
          <p:cNvSpPr>
            <a:spLocks noGrp="1"/>
          </p:cNvSpPr>
          <p:nvPr>
            <p:ph type="title"/>
          </p:nvPr>
        </p:nvSpPr>
        <p:spPr/>
        <p:txBody>
          <a:bodyPr/>
          <a:lstStyle/>
          <a:p>
            <a:r>
              <a:rPr lang="en-US" err="1">
                <a:cs typeface="Calibri Light"/>
              </a:rPr>
              <a:t>Werde</a:t>
            </a:r>
            <a:r>
              <a:rPr lang="en-US">
                <a:cs typeface="Calibri Light"/>
              </a:rPr>
              <a:t> </a:t>
            </a:r>
            <a:r>
              <a:rPr lang="en-US" err="1">
                <a:cs typeface="Calibri Light"/>
              </a:rPr>
              <a:t>zum</a:t>
            </a:r>
            <a:r>
              <a:rPr lang="en-US">
                <a:cs typeface="Calibri Light"/>
              </a:rPr>
              <a:t> </a:t>
            </a:r>
            <a:r>
              <a:rPr lang="en-US" err="1">
                <a:cs typeface="Calibri Light"/>
              </a:rPr>
              <a:t>GiroHero</a:t>
            </a:r>
            <a:r>
              <a:rPr lang="en-US">
                <a:cs typeface="Calibri Light"/>
              </a:rPr>
              <a:t>!</a:t>
            </a:r>
            <a:endParaRPr lang="en-US"/>
          </a:p>
        </p:txBody>
      </p:sp>
      <p:sp>
        <p:nvSpPr>
          <p:cNvPr id="3" name="Content Placeholder 2">
            <a:extLst>
              <a:ext uri="{FF2B5EF4-FFF2-40B4-BE49-F238E27FC236}">
                <a16:creationId xmlns:a16="http://schemas.microsoft.com/office/drawing/2014/main" id="{BF80B524-294B-47C6-B75C-B48679BE0BB8}"/>
              </a:ext>
            </a:extLst>
          </p:cNvPr>
          <p:cNvSpPr>
            <a:spLocks noGrp="1"/>
          </p:cNvSpPr>
          <p:nvPr>
            <p:ph idx="1"/>
          </p:nvPr>
        </p:nvSpPr>
        <p:spPr/>
        <p:txBody>
          <a:bodyPr vert="horz" lIns="91440" tIns="45720" rIns="91440" bIns="45720" rtlCol="0" anchor="t">
            <a:normAutofit/>
          </a:bodyPr>
          <a:lstStyle/>
          <a:p>
            <a:endParaRPr lang="en-US">
              <a:cs typeface="Calibri"/>
            </a:endParaRPr>
          </a:p>
        </p:txBody>
      </p:sp>
      <p:sp>
        <p:nvSpPr>
          <p:cNvPr id="4" name="Ellipse 3">
            <a:extLst>
              <a:ext uri="{FF2B5EF4-FFF2-40B4-BE49-F238E27FC236}">
                <a16:creationId xmlns:a16="http://schemas.microsoft.com/office/drawing/2014/main" id="{7672A23B-1EFF-4949-A91D-3E5035260CAC}"/>
              </a:ext>
            </a:extLst>
          </p:cNvPr>
          <p:cNvSpPr/>
          <p:nvPr/>
        </p:nvSpPr>
        <p:spPr>
          <a:xfrm>
            <a:off x="1784733" y="3249976"/>
            <a:ext cx="2181339" cy="1112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100 Millionen </a:t>
            </a:r>
            <a:r>
              <a:rPr lang="de-DE" err="1"/>
              <a:t>Griokonten</a:t>
            </a:r>
            <a:r>
              <a:rPr lang="de-DE"/>
              <a:t> in Deutschland</a:t>
            </a:r>
          </a:p>
        </p:txBody>
      </p:sp>
    </p:spTree>
    <p:extLst>
      <p:ext uri="{BB962C8B-B14F-4D97-AF65-F5344CB8AC3E}">
        <p14:creationId xmlns:p14="http://schemas.microsoft.com/office/powerpoint/2010/main" val="46419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E57273-A089-42DF-A9BE-E03555528950}"/>
              </a:ext>
            </a:extLst>
          </p:cNvPr>
          <p:cNvSpPr>
            <a:spLocks noGrp="1"/>
          </p:cNvSpPr>
          <p:nvPr>
            <p:ph type="title"/>
          </p:nvPr>
        </p:nvSpPr>
        <p:spPr>
          <a:xfrm>
            <a:off x="5613699" y="424552"/>
            <a:ext cx="6586491" cy="1286160"/>
          </a:xfrm>
        </p:spPr>
        <p:txBody>
          <a:bodyPr anchor="b">
            <a:normAutofit/>
          </a:bodyPr>
          <a:lstStyle/>
          <a:p>
            <a:r>
              <a:rPr lang="de-DE">
                <a:latin typeface="Arial Black"/>
                <a:cs typeface="Calibri Light"/>
              </a:rPr>
              <a:t>GIRO</a:t>
            </a:r>
            <a:r>
              <a:rPr lang="de-DE">
                <a:solidFill>
                  <a:srgbClr val="0094D2"/>
                </a:solidFill>
                <a:latin typeface="Arial Black"/>
                <a:cs typeface="Calibri Light"/>
              </a:rPr>
              <a:t>HERO</a:t>
            </a:r>
            <a:endParaRPr lang="de-DE">
              <a:solidFill>
                <a:srgbClr val="0094D2"/>
              </a:solidFill>
              <a:latin typeface="Arial Black"/>
            </a:endParaRPr>
          </a:p>
        </p:txBody>
      </p:sp>
      <p:pic>
        <p:nvPicPr>
          <p:cNvPr id="6" name="Grafik 6">
            <a:extLst>
              <a:ext uri="{FF2B5EF4-FFF2-40B4-BE49-F238E27FC236}">
                <a16:creationId xmlns:a16="http://schemas.microsoft.com/office/drawing/2014/main" id="{5FFFC69E-B331-41B0-A2BF-EA9C34D2A127}"/>
              </a:ext>
            </a:extLst>
          </p:cNvPr>
          <p:cNvPicPr>
            <a:picLocks noGrp="1" noChangeAspect="1"/>
          </p:cNvPicPr>
          <p:nvPr>
            <p:ph idx="1"/>
          </p:nvPr>
        </p:nvPicPr>
        <p:blipFill>
          <a:blip r:embed="rId2"/>
          <a:stretch>
            <a:fillRect/>
          </a:stretch>
        </p:blipFill>
        <p:spPr>
          <a:xfrm>
            <a:off x="7937093" y="4996267"/>
            <a:ext cx="2249879" cy="1414153"/>
          </a:xfrm>
        </p:spPr>
      </p:pic>
      <p:pic>
        <p:nvPicPr>
          <p:cNvPr id="4" name="Picture 4">
            <a:extLst>
              <a:ext uri="{FF2B5EF4-FFF2-40B4-BE49-F238E27FC236}">
                <a16:creationId xmlns:a16="http://schemas.microsoft.com/office/drawing/2014/main" id="{7BEBD9C1-4676-43B5-893C-383C41762FBA}"/>
              </a:ext>
            </a:extLst>
          </p:cNvPr>
          <p:cNvPicPr>
            <a:picLocks noChangeAspect="1"/>
          </p:cNvPicPr>
          <p:nvPr/>
        </p:nvPicPr>
        <p:blipFill rotWithShape="1">
          <a:blip r:embed="rId3"/>
          <a:srcRect r="16770" b="-136"/>
          <a:stretch/>
        </p:blipFill>
        <p:spPr>
          <a:xfrm>
            <a:off x="-1671831" y="45503"/>
            <a:ext cx="4965882" cy="6867269"/>
          </a:xfrm>
          <a:prstGeom prst="rect">
            <a:avLst/>
          </a:prstGeom>
          <a:effectLst/>
        </p:spPr>
      </p:pic>
      <p:pic>
        <p:nvPicPr>
          <p:cNvPr id="3" name="Grafik 4" descr="Ein Bild, das Text enthält.&#10;&#10;Beschreibung automatisch generiert.">
            <a:extLst>
              <a:ext uri="{FF2B5EF4-FFF2-40B4-BE49-F238E27FC236}">
                <a16:creationId xmlns:a16="http://schemas.microsoft.com/office/drawing/2014/main" id="{12D2E7AA-B7DC-4EB8-A881-276FD9E41CC9}"/>
              </a:ext>
            </a:extLst>
          </p:cNvPr>
          <p:cNvPicPr>
            <a:picLocks noChangeAspect="1"/>
          </p:cNvPicPr>
          <p:nvPr/>
        </p:nvPicPr>
        <p:blipFill>
          <a:blip r:embed="rId4"/>
          <a:stretch>
            <a:fillRect/>
          </a:stretch>
        </p:blipFill>
        <p:spPr>
          <a:xfrm>
            <a:off x="5736609" y="3052532"/>
            <a:ext cx="2476006" cy="1529557"/>
          </a:xfrm>
          <a:prstGeom prst="rect">
            <a:avLst/>
          </a:prstGeom>
        </p:spPr>
      </p:pic>
      <p:pic>
        <p:nvPicPr>
          <p:cNvPr id="8" name="Grafik 8" descr="Ein Bild, das Text enthält.&#10;&#10;Beschreibung automatisch generiert.">
            <a:extLst>
              <a:ext uri="{FF2B5EF4-FFF2-40B4-BE49-F238E27FC236}">
                <a16:creationId xmlns:a16="http://schemas.microsoft.com/office/drawing/2014/main" id="{18351A14-51EB-4EEA-8123-F7D0E6584CB3}"/>
              </a:ext>
            </a:extLst>
          </p:cNvPr>
          <p:cNvPicPr>
            <a:picLocks noChangeAspect="1"/>
          </p:cNvPicPr>
          <p:nvPr/>
        </p:nvPicPr>
        <p:blipFill>
          <a:blip r:embed="rId5"/>
          <a:stretch>
            <a:fillRect/>
          </a:stretch>
        </p:blipFill>
        <p:spPr>
          <a:xfrm>
            <a:off x="4838130" y="5000734"/>
            <a:ext cx="2268335" cy="1411395"/>
          </a:xfrm>
          <a:prstGeom prst="rect">
            <a:avLst/>
          </a:prstGeom>
        </p:spPr>
      </p:pic>
      <p:pic>
        <p:nvPicPr>
          <p:cNvPr id="7" name="Grafik 8" descr="Ein Bild, das Text, grün, Schild enthält.&#10;&#10;Beschreibung automatisch generiert.">
            <a:extLst>
              <a:ext uri="{FF2B5EF4-FFF2-40B4-BE49-F238E27FC236}">
                <a16:creationId xmlns:a16="http://schemas.microsoft.com/office/drawing/2014/main" id="{32FDD91C-024A-4C81-B248-4C51DF08EF5B}"/>
              </a:ext>
            </a:extLst>
          </p:cNvPr>
          <p:cNvPicPr>
            <a:picLocks noChangeAspect="1"/>
          </p:cNvPicPr>
          <p:nvPr/>
        </p:nvPicPr>
        <p:blipFill>
          <a:blip r:embed="rId6"/>
          <a:stretch>
            <a:fillRect/>
          </a:stretch>
        </p:blipFill>
        <p:spPr>
          <a:xfrm>
            <a:off x="9207335" y="3050169"/>
            <a:ext cx="2466110" cy="1529557"/>
          </a:xfrm>
          <a:prstGeom prst="rect">
            <a:avLst/>
          </a:prstGeom>
        </p:spPr>
      </p:pic>
      <p:pic>
        <p:nvPicPr>
          <p:cNvPr id="10" name="Grafik 10" descr="Ein Bild, das Text, Gerät, Messanzeige enthält.&#10;&#10;Beschreibung automatisch generiert.">
            <a:extLst>
              <a:ext uri="{FF2B5EF4-FFF2-40B4-BE49-F238E27FC236}">
                <a16:creationId xmlns:a16="http://schemas.microsoft.com/office/drawing/2014/main" id="{046BEAC6-6B4E-4C0E-BEE5-8D4B0037C124}"/>
              </a:ext>
            </a:extLst>
          </p:cNvPr>
          <p:cNvPicPr>
            <a:picLocks noChangeAspect="1"/>
          </p:cNvPicPr>
          <p:nvPr/>
        </p:nvPicPr>
        <p:blipFill>
          <a:blip r:embed="rId7"/>
          <a:stretch>
            <a:fillRect/>
          </a:stretch>
        </p:blipFill>
        <p:spPr>
          <a:xfrm>
            <a:off x="4595750" y="873026"/>
            <a:ext cx="1664526" cy="1034752"/>
          </a:xfrm>
          <a:prstGeom prst="rect">
            <a:avLst/>
          </a:prstGeom>
        </p:spPr>
      </p:pic>
    </p:spTree>
    <p:extLst>
      <p:ext uri="{BB962C8B-B14F-4D97-AF65-F5344CB8AC3E}">
        <p14:creationId xmlns:p14="http://schemas.microsoft.com/office/powerpoint/2010/main" val="7972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7E57273-A089-42DF-A9BE-E03555528950}"/>
              </a:ext>
            </a:extLst>
          </p:cNvPr>
          <p:cNvSpPr>
            <a:spLocks noGrp="1"/>
          </p:cNvSpPr>
          <p:nvPr>
            <p:ph type="title"/>
          </p:nvPr>
        </p:nvSpPr>
        <p:spPr/>
        <p:txBody>
          <a:bodyPr/>
          <a:lstStyle/>
          <a:p>
            <a:r>
              <a:rPr lang="de-DE" err="1">
                <a:cs typeface="Calibri Light"/>
              </a:rPr>
              <a:t>GiroHero</a:t>
            </a:r>
            <a:endParaRPr lang="de-DE" err="1"/>
          </a:p>
        </p:txBody>
      </p:sp>
      <p:sp>
        <p:nvSpPr>
          <p:cNvPr id="3" name="Inhaltsplatzhalter 2">
            <a:extLst>
              <a:ext uri="{FF2B5EF4-FFF2-40B4-BE49-F238E27FC236}">
                <a16:creationId xmlns:a16="http://schemas.microsoft.com/office/drawing/2014/main" id="{F6E72479-9EEC-48A9-A8CB-2CE4C77AC81E}"/>
              </a:ext>
            </a:extLst>
          </p:cNvPr>
          <p:cNvSpPr>
            <a:spLocks noGrp="1"/>
          </p:cNvSpPr>
          <p:nvPr>
            <p:ph idx="1"/>
          </p:nvPr>
        </p:nvSpPr>
        <p:spPr/>
        <p:txBody>
          <a:bodyPr vert="horz" lIns="91440" tIns="45720" rIns="91440" bIns="45720" rtlCol="0" anchor="t">
            <a:normAutofit fontScale="77500" lnSpcReduction="20000"/>
          </a:bodyPr>
          <a:lstStyle/>
          <a:p>
            <a:pPr marL="0" indent="0">
              <a:buNone/>
            </a:pPr>
            <a:r>
              <a:rPr lang="de-DE">
                <a:cs typeface="Calibri"/>
              </a:rPr>
              <a:t>Zentrale Gedanken</a:t>
            </a:r>
          </a:p>
          <a:p>
            <a:pPr marL="0" indent="0">
              <a:buNone/>
            </a:pPr>
            <a:r>
              <a:rPr lang="de-DE">
                <a:cs typeface="Calibri"/>
              </a:rPr>
              <a:t>Unique </a:t>
            </a:r>
            <a:r>
              <a:rPr lang="de-DE" err="1">
                <a:cs typeface="Calibri"/>
              </a:rPr>
              <a:t>selling</a:t>
            </a:r>
            <a:r>
              <a:rPr lang="de-DE">
                <a:cs typeface="Calibri"/>
              </a:rPr>
              <a:t> </a:t>
            </a:r>
            <a:r>
              <a:rPr lang="de-DE" err="1">
                <a:cs typeface="Calibri"/>
              </a:rPr>
              <a:t>point</a:t>
            </a:r>
            <a:endParaRPr lang="de-DE">
              <a:cs typeface="Calibri"/>
            </a:endParaRPr>
          </a:p>
          <a:p>
            <a:pPr marL="0" indent="0">
              <a:buNone/>
            </a:pPr>
            <a:endParaRPr lang="de-DE">
              <a:cs typeface="Calibri"/>
            </a:endParaRPr>
          </a:p>
          <a:p>
            <a:pPr marL="0" indent="0">
              <a:buNone/>
            </a:pPr>
            <a:r>
              <a:rPr lang="de-DE">
                <a:cs typeface="Calibri"/>
              </a:rPr>
              <a:t>Spenden zu kompliziert, aufwendig</a:t>
            </a:r>
            <a:endParaRPr lang="de-DE">
              <a:ea typeface="Calibri"/>
              <a:cs typeface="Calibri"/>
            </a:endParaRPr>
          </a:p>
          <a:p>
            <a:pPr marL="0" indent="0">
              <a:buNone/>
            </a:pPr>
            <a:r>
              <a:rPr lang="de-DE">
                <a:cs typeface="Calibri"/>
              </a:rPr>
              <a:t>Beim Spenden brauchen die User eine Sicherheit, dass das Geld für den Spendenbetreff ausgegeben werden</a:t>
            </a:r>
            <a:endParaRPr lang="de-DE">
              <a:ea typeface="Calibri"/>
              <a:cs typeface="Calibri"/>
            </a:endParaRPr>
          </a:p>
          <a:p>
            <a:pPr marL="0" indent="0">
              <a:buNone/>
            </a:pPr>
            <a:endParaRPr lang="de-DE">
              <a:cs typeface="Calibri"/>
            </a:endParaRPr>
          </a:p>
          <a:p>
            <a:pPr>
              <a:buFont typeface="Wingdings" panose="05000000000000000000" pitchFamily="2" charset="2"/>
              <a:buChar char="è"/>
            </a:pPr>
            <a:r>
              <a:rPr lang="de-DE">
                <a:cs typeface="Calibri"/>
                <a:sym typeface="Wingdings" panose="05000000000000000000" pitchFamily="2" charset="2"/>
              </a:rPr>
              <a:t>Bei einer Rechnung kann diese als Request bereit gestellt werden</a:t>
            </a:r>
            <a:endParaRPr lang="de-DE">
              <a:ea typeface="Calibri"/>
              <a:cs typeface="Calibri"/>
            </a:endParaRPr>
          </a:p>
          <a:p>
            <a:pPr marL="0" indent="0">
              <a:buNone/>
            </a:pPr>
            <a:r>
              <a:rPr lang="de-DE">
                <a:cs typeface="Calibri"/>
                <a:sym typeface="Wingdings" panose="05000000000000000000" pitchFamily="2" charset="2"/>
              </a:rPr>
              <a:t>Durch das </a:t>
            </a:r>
            <a:r>
              <a:rPr lang="de-DE" err="1">
                <a:cs typeface="Calibri"/>
                <a:sym typeface="Wingdings" panose="05000000000000000000" pitchFamily="2" charset="2"/>
              </a:rPr>
              <a:t>exploren</a:t>
            </a:r>
            <a:r>
              <a:rPr lang="de-DE">
                <a:cs typeface="Calibri"/>
                <a:sym typeface="Wingdings" panose="05000000000000000000" pitchFamily="2" charset="2"/>
              </a:rPr>
              <a:t>/überweisen kann man dann per </a:t>
            </a:r>
            <a:r>
              <a:rPr lang="de-DE" err="1">
                <a:cs typeface="Calibri"/>
                <a:sym typeface="Wingdings" panose="05000000000000000000" pitchFamily="2" charset="2"/>
              </a:rPr>
              <a:t>Tickbox</a:t>
            </a:r>
            <a:r>
              <a:rPr lang="de-DE">
                <a:cs typeface="Calibri"/>
                <a:sym typeface="Wingdings" panose="05000000000000000000" pitchFamily="2" charset="2"/>
              </a:rPr>
              <a:t> direkt an den Empfänger der Rechnung bezahlen</a:t>
            </a:r>
            <a:endParaRPr lang="de-DE">
              <a:ea typeface="Calibri"/>
              <a:cs typeface="Calibri"/>
            </a:endParaRPr>
          </a:p>
          <a:p>
            <a:pPr marL="0" indent="0">
              <a:buNone/>
            </a:pPr>
            <a:endParaRPr lang="de-DE">
              <a:cs typeface="Calibri"/>
              <a:sym typeface="Wingdings" panose="05000000000000000000" pitchFamily="2" charset="2"/>
            </a:endParaRPr>
          </a:p>
          <a:p>
            <a:pPr marL="0" indent="0">
              <a:buNone/>
            </a:pPr>
            <a:r>
              <a:rPr lang="de-DE" err="1">
                <a:cs typeface="Calibri"/>
                <a:sym typeface="Wingdings" panose="05000000000000000000" pitchFamily="2" charset="2"/>
              </a:rPr>
              <a:t>Gameification</a:t>
            </a:r>
            <a:endParaRPr lang="de-DE" err="1">
              <a:cs typeface="Calibri"/>
            </a:endParaRPr>
          </a:p>
        </p:txBody>
      </p:sp>
    </p:spTree>
    <p:extLst>
      <p:ext uri="{BB962C8B-B14F-4D97-AF65-F5344CB8AC3E}">
        <p14:creationId xmlns:p14="http://schemas.microsoft.com/office/powerpoint/2010/main" val="2421565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BE248A-627D-4C25-A0F3-29428013C42C}"/>
              </a:ext>
            </a:extLst>
          </p:cNvPr>
          <p:cNvSpPr>
            <a:spLocks noGrp="1"/>
          </p:cNvSpPr>
          <p:nvPr>
            <p:ph type="title"/>
          </p:nvPr>
        </p:nvSpPr>
        <p:spPr>
          <a:xfrm>
            <a:off x="6071646" y="706858"/>
            <a:ext cx="4773328" cy="1325563"/>
          </a:xfrm>
        </p:spPr>
        <p:txBody>
          <a:bodyPr/>
          <a:lstStyle/>
          <a:p>
            <a:r>
              <a:rPr lang="de-DE" err="1"/>
              <a:t>GiroHero</a:t>
            </a:r>
            <a:endParaRPr lang="de-DE"/>
          </a:p>
        </p:txBody>
      </p:sp>
      <p:sp>
        <p:nvSpPr>
          <p:cNvPr id="3" name="Inhaltsplatzhalter 2">
            <a:extLst>
              <a:ext uri="{FF2B5EF4-FFF2-40B4-BE49-F238E27FC236}">
                <a16:creationId xmlns:a16="http://schemas.microsoft.com/office/drawing/2014/main" id="{5376AF58-AB78-4179-8519-26A688CF68E1}"/>
              </a:ext>
            </a:extLst>
          </p:cNvPr>
          <p:cNvSpPr>
            <a:spLocks noGrp="1"/>
          </p:cNvSpPr>
          <p:nvPr>
            <p:ph idx="1"/>
          </p:nvPr>
        </p:nvSpPr>
        <p:spPr>
          <a:xfrm>
            <a:off x="5879667" y="1027906"/>
            <a:ext cx="6557865" cy="4351338"/>
          </a:xfrm>
        </p:spPr>
        <p:txBody>
          <a:bodyPr/>
          <a:lstStyle/>
          <a:p>
            <a:endParaRPr lang="de-DE" sz="1800">
              <a:effectLst/>
              <a:latin typeface="Calibri" panose="020F0502020204030204" pitchFamily="34" charset="0"/>
            </a:endParaRPr>
          </a:p>
          <a:p>
            <a:endParaRPr lang="de-DE" sz="1800">
              <a:effectLst/>
              <a:latin typeface="Calibri" panose="020F0502020204030204" pitchFamily="34" charset="0"/>
            </a:endParaRPr>
          </a:p>
          <a:p>
            <a:endParaRPr lang="de-DE"/>
          </a:p>
        </p:txBody>
      </p:sp>
      <p:pic>
        <p:nvPicPr>
          <p:cNvPr id="4" name="Picture 4">
            <a:extLst>
              <a:ext uri="{FF2B5EF4-FFF2-40B4-BE49-F238E27FC236}">
                <a16:creationId xmlns:a16="http://schemas.microsoft.com/office/drawing/2014/main" id="{C65F25F3-B2CA-4875-8286-CF63CF9B693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30" b="97065" l="1411" r="98354">
                        <a14:foregroundMark x1="6191" y1="92491" x2="9796" y2="89283"/>
                        <a14:foregroundMark x1="1489" y1="97065" x2="4075" y2="97065"/>
                        <a14:foregroundMark x1="85815" y1="12765" x2="95219" y2="4096"/>
                        <a14:foregroundMark x1="50705" y1="30990" x2="57994" y2="39181"/>
                        <a14:foregroundMark x1="67947" y1="23208" x2="67947" y2="23208"/>
                        <a14:foregroundMark x1="98354" y1="2730" x2="98354" y2="2730"/>
                      </a14:backgroundRemoval>
                    </a14:imgEffect>
                  </a14:imgLayer>
                </a14:imgProps>
              </a:ext>
            </a:extLst>
          </a:blip>
          <a:srcRect l="1" r="226" b="-136"/>
          <a:stretch/>
        </p:blipFill>
        <p:spPr>
          <a:xfrm>
            <a:off x="4275833" y="318037"/>
            <a:ext cx="1833481" cy="2115101"/>
          </a:xfrm>
          <a:prstGeom prst="rect">
            <a:avLst/>
          </a:prstGeom>
          <a:effectLst/>
        </p:spPr>
      </p:pic>
      <p:sp>
        <p:nvSpPr>
          <p:cNvPr id="6" name="Textfeld 5">
            <a:extLst>
              <a:ext uri="{FF2B5EF4-FFF2-40B4-BE49-F238E27FC236}">
                <a16:creationId xmlns:a16="http://schemas.microsoft.com/office/drawing/2014/main" id="{A1CBB032-F94A-439D-AA55-55FF6EA79F17}"/>
              </a:ext>
            </a:extLst>
          </p:cNvPr>
          <p:cNvSpPr txBox="1"/>
          <p:nvPr/>
        </p:nvSpPr>
        <p:spPr>
          <a:xfrm>
            <a:off x="3572177" y="2566026"/>
            <a:ext cx="1523166" cy="461665"/>
          </a:xfrm>
          <a:prstGeom prst="rect">
            <a:avLst/>
          </a:prstGeom>
          <a:noFill/>
        </p:spPr>
        <p:txBody>
          <a:bodyPr wrap="square" rtlCol="0">
            <a:spAutoFit/>
          </a:bodyPr>
          <a:lstStyle/>
          <a:p>
            <a:r>
              <a:rPr lang="de-DE" sz="2400">
                <a:latin typeface="Calibri" panose="020F0502020204030204" pitchFamily="34" charset="0"/>
              </a:rPr>
              <a:t>Einfach</a:t>
            </a:r>
            <a:endParaRPr lang="de-DE"/>
          </a:p>
        </p:txBody>
      </p:sp>
      <p:sp>
        <p:nvSpPr>
          <p:cNvPr id="7" name="Textfeld 6">
            <a:extLst>
              <a:ext uri="{FF2B5EF4-FFF2-40B4-BE49-F238E27FC236}">
                <a16:creationId xmlns:a16="http://schemas.microsoft.com/office/drawing/2014/main" id="{4F0686A4-051A-42ED-AE2C-F13317A89553}"/>
              </a:ext>
            </a:extLst>
          </p:cNvPr>
          <p:cNvSpPr txBox="1"/>
          <p:nvPr/>
        </p:nvSpPr>
        <p:spPr>
          <a:xfrm>
            <a:off x="5597882" y="2566025"/>
            <a:ext cx="1761429" cy="461665"/>
          </a:xfrm>
          <a:prstGeom prst="rect">
            <a:avLst/>
          </a:prstGeom>
          <a:noFill/>
        </p:spPr>
        <p:txBody>
          <a:bodyPr wrap="square" rtlCol="0">
            <a:spAutoFit/>
          </a:bodyPr>
          <a:lstStyle/>
          <a:p>
            <a:r>
              <a:rPr lang="de-DE" sz="2400">
                <a:latin typeface="Calibri" panose="020F0502020204030204" pitchFamily="34" charset="0"/>
              </a:rPr>
              <a:t>Individuell</a:t>
            </a:r>
            <a:endParaRPr lang="de-DE"/>
          </a:p>
        </p:txBody>
      </p:sp>
      <p:sp>
        <p:nvSpPr>
          <p:cNvPr id="8" name="Textfeld 7">
            <a:extLst>
              <a:ext uri="{FF2B5EF4-FFF2-40B4-BE49-F238E27FC236}">
                <a16:creationId xmlns:a16="http://schemas.microsoft.com/office/drawing/2014/main" id="{A16D5BAC-2A11-483C-843D-68F4484D3A48}"/>
              </a:ext>
            </a:extLst>
          </p:cNvPr>
          <p:cNvSpPr txBox="1"/>
          <p:nvPr/>
        </p:nvSpPr>
        <p:spPr>
          <a:xfrm>
            <a:off x="8076214" y="2566026"/>
            <a:ext cx="1320248" cy="461665"/>
          </a:xfrm>
          <a:prstGeom prst="rect">
            <a:avLst/>
          </a:prstGeom>
          <a:noFill/>
        </p:spPr>
        <p:txBody>
          <a:bodyPr wrap="square" rtlCol="0">
            <a:spAutoFit/>
          </a:bodyPr>
          <a:lstStyle/>
          <a:p>
            <a:r>
              <a:rPr lang="de-DE" sz="2400">
                <a:effectLst/>
                <a:latin typeface="Calibri" panose="020F0502020204030204" pitchFamily="34" charset="0"/>
              </a:rPr>
              <a:t>Sicher</a:t>
            </a:r>
            <a:endParaRPr lang="de-DE"/>
          </a:p>
        </p:txBody>
      </p:sp>
      <p:pic>
        <p:nvPicPr>
          <p:cNvPr id="10" name="Grafik 9">
            <a:extLst>
              <a:ext uri="{FF2B5EF4-FFF2-40B4-BE49-F238E27FC236}">
                <a16:creationId xmlns:a16="http://schemas.microsoft.com/office/drawing/2014/main" id="{D6B34B6E-04B4-46CC-B10E-25273B3323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424" y="3043025"/>
            <a:ext cx="1809592" cy="3315283"/>
          </a:xfrm>
          <a:prstGeom prst="rect">
            <a:avLst/>
          </a:prstGeom>
        </p:spPr>
      </p:pic>
      <p:pic>
        <p:nvPicPr>
          <p:cNvPr id="11" name="Grafik 10">
            <a:extLst>
              <a:ext uri="{FF2B5EF4-FFF2-40B4-BE49-F238E27FC236}">
                <a16:creationId xmlns:a16="http://schemas.microsoft.com/office/drawing/2014/main" id="{19DD4801-C332-4489-BD9D-A2C134DE09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2083" y="3036937"/>
            <a:ext cx="1809592" cy="3315283"/>
          </a:xfrm>
          <a:prstGeom prst="rect">
            <a:avLst/>
          </a:prstGeom>
        </p:spPr>
      </p:pic>
      <p:pic>
        <p:nvPicPr>
          <p:cNvPr id="12" name="Grafik 11">
            <a:extLst>
              <a:ext uri="{FF2B5EF4-FFF2-40B4-BE49-F238E27FC236}">
                <a16:creationId xmlns:a16="http://schemas.microsoft.com/office/drawing/2014/main" id="{7EA9B501-4DB5-4F78-B6A2-9210E7B996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11146" y="3036937"/>
            <a:ext cx="1809592" cy="3315283"/>
          </a:xfrm>
          <a:prstGeom prst="rect">
            <a:avLst/>
          </a:prstGeom>
        </p:spPr>
      </p:pic>
      <p:sp>
        <p:nvSpPr>
          <p:cNvPr id="17" name="Freihandform: Form 16">
            <a:extLst>
              <a:ext uri="{FF2B5EF4-FFF2-40B4-BE49-F238E27FC236}">
                <a16:creationId xmlns:a16="http://schemas.microsoft.com/office/drawing/2014/main" id="{A13EF6E0-658A-4989-9207-7CEA30E378EE}"/>
              </a:ext>
            </a:extLst>
          </p:cNvPr>
          <p:cNvSpPr/>
          <p:nvPr/>
        </p:nvSpPr>
        <p:spPr>
          <a:xfrm>
            <a:off x="-8119" y="0"/>
            <a:ext cx="3559841" cy="6858000"/>
          </a:xfrm>
          <a:custGeom>
            <a:avLst/>
            <a:gdLst>
              <a:gd name="connsiteX0" fmla="*/ 0 w 814869"/>
              <a:gd name="connsiteY0" fmla="*/ 0 h 962526"/>
              <a:gd name="connsiteX1" fmla="*/ 814869 w 814869"/>
              <a:gd name="connsiteY1" fmla="*/ 0 h 962526"/>
              <a:gd name="connsiteX2" fmla="*/ 137511 w 814869"/>
              <a:gd name="connsiteY2" fmla="*/ 481263 h 962526"/>
              <a:gd name="connsiteX3" fmla="*/ 814869 w 814869"/>
              <a:gd name="connsiteY3" fmla="*/ 962526 h 962526"/>
              <a:gd name="connsiteX4" fmla="*/ 0 w 814869"/>
              <a:gd name="connsiteY4" fmla="*/ 962526 h 962526"/>
              <a:gd name="connsiteX5" fmla="*/ 0 w 814869"/>
              <a:gd name="connsiteY5" fmla="*/ 0 h 96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869" h="962526">
                <a:moveTo>
                  <a:pt x="0" y="0"/>
                </a:moveTo>
                <a:lnTo>
                  <a:pt x="814869" y="0"/>
                </a:lnTo>
                <a:cubicBezTo>
                  <a:pt x="440775" y="0"/>
                  <a:pt x="137511" y="215469"/>
                  <a:pt x="137511" y="481263"/>
                </a:cubicBezTo>
                <a:cubicBezTo>
                  <a:pt x="137511" y="747057"/>
                  <a:pt x="440775" y="962526"/>
                  <a:pt x="814869" y="962526"/>
                </a:cubicBezTo>
                <a:lnTo>
                  <a:pt x="0" y="962526"/>
                </a:lnTo>
                <a:lnTo>
                  <a:pt x="0" y="0"/>
                </a:lnTo>
                <a:close/>
              </a:path>
            </a:pathLst>
          </a:custGeom>
          <a:solidFill>
            <a:srgbClr val="0094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6" name="Freihandform: Form 15">
            <a:extLst>
              <a:ext uri="{FF2B5EF4-FFF2-40B4-BE49-F238E27FC236}">
                <a16:creationId xmlns:a16="http://schemas.microsoft.com/office/drawing/2014/main" id="{B9703B93-7223-4A14-8D9C-598E09DE1681}"/>
              </a:ext>
            </a:extLst>
          </p:cNvPr>
          <p:cNvSpPr/>
          <p:nvPr/>
        </p:nvSpPr>
        <p:spPr>
          <a:xfrm>
            <a:off x="8659639" y="0"/>
            <a:ext cx="3542894" cy="6858000"/>
          </a:xfrm>
          <a:custGeom>
            <a:avLst/>
            <a:gdLst>
              <a:gd name="connsiteX0" fmla="*/ 0 w 819874"/>
              <a:gd name="connsiteY0" fmla="*/ 0 h 962526"/>
              <a:gd name="connsiteX1" fmla="*/ 819874 w 819874"/>
              <a:gd name="connsiteY1" fmla="*/ 0 h 962526"/>
              <a:gd name="connsiteX2" fmla="*/ 819874 w 819874"/>
              <a:gd name="connsiteY2" fmla="*/ 962526 h 962526"/>
              <a:gd name="connsiteX3" fmla="*/ 0 w 819874"/>
              <a:gd name="connsiteY3" fmla="*/ 962526 h 962526"/>
              <a:gd name="connsiteX4" fmla="*/ 677358 w 819874"/>
              <a:gd name="connsiteY4" fmla="*/ 481263 h 962526"/>
              <a:gd name="connsiteX5" fmla="*/ 0 w 819874"/>
              <a:gd name="connsiteY5" fmla="*/ 0 h 96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9874" h="962526">
                <a:moveTo>
                  <a:pt x="0" y="0"/>
                </a:moveTo>
                <a:lnTo>
                  <a:pt x="819874" y="0"/>
                </a:lnTo>
                <a:lnTo>
                  <a:pt x="819874" y="962526"/>
                </a:lnTo>
                <a:lnTo>
                  <a:pt x="0" y="962526"/>
                </a:lnTo>
                <a:cubicBezTo>
                  <a:pt x="374094" y="962526"/>
                  <a:pt x="677358" y="747057"/>
                  <a:pt x="677358" y="481263"/>
                </a:cubicBezTo>
                <a:cubicBezTo>
                  <a:pt x="677358" y="215469"/>
                  <a:pt x="374094" y="0"/>
                  <a:pt x="0" y="0"/>
                </a:cubicBezTo>
                <a:close/>
              </a:path>
            </a:pathLst>
          </a:custGeom>
          <a:solidFill>
            <a:srgbClr val="0094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943682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168E291A-3C33-4CEE-BD4D-7198420D5891}"/>
              </a:ext>
            </a:extLst>
          </p:cNvPr>
          <p:cNvSpPr txBox="1"/>
          <p:nvPr/>
        </p:nvSpPr>
        <p:spPr>
          <a:xfrm>
            <a:off x="3103985" y="2084489"/>
            <a:ext cx="1523166" cy="461665"/>
          </a:xfrm>
          <a:prstGeom prst="rect">
            <a:avLst/>
          </a:prstGeom>
          <a:noFill/>
        </p:spPr>
        <p:txBody>
          <a:bodyPr wrap="square" rtlCol="0">
            <a:spAutoFit/>
          </a:bodyPr>
          <a:lstStyle/>
          <a:p>
            <a:r>
              <a:rPr lang="de-DE" sz="2400">
                <a:latin typeface="Calibri" panose="020F0502020204030204" pitchFamily="34" charset="0"/>
              </a:rPr>
              <a:t>Einfach</a:t>
            </a:r>
            <a:endParaRPr lang="de-DE"/>
          </a:p>
        </p:txBody>
      </p:sp>
      <p:sp>
        <p:nvSpPr>
          <p:cNvPr id="3" name="Textfeld 2">
            <a:extLst>
              <a:ext uri="{FF2B5EF4-FFF2-40B4-BE49-F238E27FC236}">
                <a16:creationId xmlns:a16="http://schemas.microsoft.com/office/drawing/2014/main" id="{BA7E6FCB-D8A0-4D22-A51D-F4780834415D}"/>
              </a:ext>
            </a:extLst>
          </p:cNvPr>
          <p:cNvSpPr txBox="1"/>
          <p:nvPr/>
        </p:nvSpPr>
        <p:spPr>
          <a:xfrm>
            <a:off x="5129690" y="2084488"/>
            <a:ext cx="1761429" cy="461665"/>
          </a:xfrm>
          <a:prstGeom prst="rect">
            <a:avLst/>
          </a:prstGeom>
          <a:noFill/>
        </p:spPr>
        <p:txBody>
          <a:bodyPr wrap="square" rtlCol="0">
            <a:spAutoFit/>
          </a:bodyPr>
          <a:lstStyle/>
          <a:p>
            <a:r>
              <a:rPr lang="de-DE" sz="2400">
                <a:latin typeface="Calibri" panose="020F0502020204030204" pitchFamily="34" charset="0"/>
              </a:rPr>
              <a:t>Individuell</a:t>
            </a:r>
            <a:endParaRPr lang="de-DE"/>
          </a:p>
        </p:txBody>
      </p:sp>
      <p:sp>
        <p:nvSpPr>
          <p:cNvPr id="4" name="Textfeld 3">
            <a:extLst>
              <a:ext uri="{FF2B5EF4-FFF2-40B4-BE49-F238E27FC236}">
                <a16:creationId xmlns:a16="http://schemas.microsoft.com/office/drawing/2014/main" id="{96F9F7B4-75AE-4331-8598-70425B5E753A}"/>
              </a:ext>
            </a:extLst>
          </p:cNvPr>
          <p:cNvSpPr txBox="1"/>
          <p:nvPr/>
        </p:nvSpPr>
        <p:spPr>
          <a:xfrm>
            <a:off x="7579147" y="2084489"/>
            <a:ext cx="1320248" cy="461665"/>
          </a:xfrm>
          <a:prstGeom prst="rect">
            <a:avLst/>
          </a:prstGeom>
          <a:noFill/>
        </p:spPr>
        <p:txBody>
          <a:bodyPr wrap="square" rtlCol="0">
            <a:spAutoFit/>
          </a:bodyPr>
          <a:lstStyle/>
          <a:p>
            <a:r>
              <a:rPr lang="de-DE" sz="2400">
                <a:effectLst/>
                <a:latin typeface="Calibri" panose="020F0502020204030204" pitchFamily="34" charset="0"/>
              </a:rPr>
              <a:t>Sicher</a:t>
            </a:r>
            <a:endParaRPr lang="de-DE"/>
          </a:p>
        </p:txBody>
      </p:sp>
      <p:pic>
        <p:nvPicPr>
          <p:cNvPr id="5" name="Grafik 4">
            <a:extLst>
              <a:ext uri="{FF2B5EF4-FFF2-40B4-BE49-F238E27FC236}">
                <a16:creationId xmlns:a16="http://schemas.microsoft.com/office/drawing/2014/main" id="{2DE77255-CEE6-49EE-A9DC-D4C6100F96D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7083" l="9924" r="89313">
                        <a14:foregroundMark x1="16794" y1="5000" x2="64885" y2="7083"/>
                        <a14:foregroundMark x1="27481" y1="89583" x2="73282" y2="94583"/>
                        <a14:foregroundMark x1="19084" y1="96250" x2="88550" y2="97083"/>
                      </a14:backgroundRemoval>
                    </a14:imgEffect>
                  </a14:imgLayer>
                </a14:imgProps>
              </a:ext>
              <a:ext uri="{28A0092B-C50C-407E-A947-70E740481C1C}">
                <a14:useLocalDpi xmlns:a14="http://schemas.microsoft.com/office/drawing/2010/main" val="0"/>
              </a:ext>
            </a:extLst>
          </a:blip>
          <a:stretch>
            <a:fillRect/>
          </a:stretch>
        </p:blipFill>
        <p:spPr>
          <a:xfrm>
            <a:off x="2768232" y="2561488"/>
            <a:ext cx="1809592" cy="3315283"/>
          </a:xfrm>
          <a:prstGeom prst="rect">
            <a:avLst/>
          </a:prstGeom>
        </p:spPr>
      </p:pic>
      <p:pic>
        <p:nvPicPr>
          <p:cNvPr id="8" name="Grafik 7">
            <a:extLst>
              <a:ext uri="{FF2B5EF4-FFF2-40B4-BE49-F238E27FC236}">
                <a16:creationId xmlns:a16="http://schemas.microsoft.com/office/drawing/2014/main" id="{E58EA25F-2D41-40D0-88E3-65B38A56B0C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7083" l="9924" r="89313">
                        <a14:foregroundMark x1="16794" y1="5000" x2="64885" y2="7083"/>
                        <a14:foregroundMark x1="27481" y1="89583" x2="73282" y2="94583"/>
                        <a14:foregroundMark x1="19084" y1="96250" x2="88550" y2="97083"/>
                      </a14:backgroundRemoval>
                    </a14:imgEffect>
                  </a14:imgLayer>
                </a14:imgProps>
              </a:ext>
              <a:ext uri="{28A0092B-C50C-407E-A947-70E740481C1C}">
                <a14:useLocalDpi xmlns:a14="http://schemas.microsoft.com/office/drawing/2010/main" val="0"/>
              </a:ext>
            </a:extLst>
          </a:blip>
          <a:stretch>
            <a:fillRect/>
          </a:stretch>
        </p:blipFill>
        <p:spPr>
          <a:xfrm>
            <a:off x="4951562" y="2561488"/>
            <a:ext cx="1809592" cy="3315283"/>
          </a:xfrm>
          <a:prstGeom prst="rect">
            <a:avLst/>
          </a:prstGeom>
        </p:spPr>
      </p:pic>
      <p:pic>
        <p:nvPicPr>
          <p:cNvPr id="9" name="Grafik 8">
            <a:extLst>
              <a:ext uri="{FF2B5EF4-FFF2-40B4-BE49-F238E27FC236}">
                <a16:creationId xmlns:a16="http://schemas.microsoft.com/office/drawing/2014/main" id="{02D60FEC-10AE-4F83-A9C1-336E2493FE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7083" l="9924" r="89313">
                        <a14:foregroundMark x1="16794" y1="5000" x2="64885" y2="7083"/>
                        <a14:foregroundMark x1="27481" y1="89583" x2="73282" y2="94583"/>
                        <a14:foregroundMark x1="19084" y1="96250" x2="88550" y2="97083"/>
                      </a14:backgroundRemoval>
                    </a14:imgEffect>
                  </a14:imgLayer>
                </a14:imgProps>
              </a:ext>
              <a:ext uri="{28A0092B-C50C-407E-A947-70E740481C1C}">
                <a14:useLocalDpi xmlns:a14="http://schemas.microsoft.com/office/drawing/2010/main" val="0"/>
              </a:ext>
            </a:extLst>
          </a:blip>
          <a:stretch>
            <a:fillRect/>
          </a:stretch>
        </p:blipFill>
        <p:spPr>
          <a:xfrm>
            <a:off x="7134892" y="2546153"/>
            <a:ext cx="1809592" cy="3315283"/>
          </a:xfrm>
          <a:prstGeom prst="rect">
            <a:avLst/>
          </a:prstGeom>
        </p:spPr>
      </p:pic>
      <p:sp>
        <p:nvSpPr>
          <p:cNvPr id="10" name="Titel 1">
            <a:extLst>
              <a:ext uri="{FF2B5EF4-FFF2-40B4-BE49-F238E27FC236}">
                <a16:creationId xmlns:a16="http://schemas.microsoft.com/office/drawing/2014/main" id="{5606BED6-0C5F-4EFF-960B-C438BA820C8C}"/>
              </a:ext>
            </a:extLst>
          </p:cNvPr>
          <p:cNvSpPr txBox="1">
            <a:spLocks/>
          </p:cNvSpPr>
          <p:nvPr/>
        </p:nvSpPr>
        <p:spPr>
          <a:xfrm>
            <a:off x="1371600" y="685800"/>
            <a:ext cx="9601200" cy="148590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de-DE">
                <a:latin typeface="Arial Black"/>
                <a:cs typeface="Calibri Light"/>
              </a:rPr>
              <a:t>GIRO</a:t>
            </a:r>
            <a:r>
              <a:rPr lang="de-DE">
                <a:solidFill>
                  <a:srgbClr val="0094D2"/>
                </a:solidFill>
                <a:latin typeface="Arial Black"/>
                <a:cs typeface="Calibri Light"/>
              </a:rPr>
              <a:t>HERO</a:t>
            </a:r>
            <a:r>
              <a:rPr lang="de-DE"/>
              <a:t> – Das Grundkonzept</a:t>
            </a:r>
          </a:p>
        </p:txBody>
      </p:sp>
    </p:spTree>
    <p:extLst>
      <p:ext uri="{BB962C8B-B14F-4D97-AF65-F5344CB8AC3E}">
        <p14:creationId xmlns:p14="http://schemas.microsoft.com/office/powerpoint/2010/main" val="1937974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Grafik 4" descr="Ein Bild, das Himmel, draußen, Gebäude, Stein enthält.&#10;&#10;Beschreibung automatisch generiert.">
            <a:extLst>
              <a:ext uri="{FF2B5EF4-FFF2-40B4-BE49-F238E27FC236}">
                <a16:creationId xmlns:a16="http://schemas.microsoft.com/office/drawing/2014/main" id="{040137F8-6FC0-4D6A-AD1A-8FC2C89AEFB1}"/>
              </a:ext>
            </a:extLst>
          </p:cNvPr>
          <p:cNvPicPr>
            <a:picLocks noChangeAspect="1"/>
          </p:cNvPicPr>
          <p:nvPr/>
        </p:nvPicPr>
        <p:blipFill rotWithShape="1">
          <a:blip r:embed="rId3"/>
          <a:srcRect t="5571" b="9217"/>
          <a:stretch/>
        </p:blipFill>
        <p:spPr>
          <a:xfrm>
            <a:off x="20" y="0"/>
            <a:ext cx="12191980" cy="6856718"/>
          </a:xfrm>
          <a:prstGeom prst="rect">
            <a:avLst/>
          </a:prstGeom>
        </p:spPr>
      </p:pic>
      <p:sp>
        <p:nvSpPr>
          <p:cNvPr id="7" name="Textfeld 6">
            <a:extLst>
              <a:ext uri="{FF2B5EF4-FFF2-40B4-BE49-F238E27FC236}">
                <a16:creationId xmlns:a16="http://schemas.microsoft.com/office/drawing/2014/main" id="{A461BB2E-9266-4394-8182-7A64597E38CC}"/>
              </a:ext>
            </a:extLst>
          </p:cNvPr>
          <p:cNvSpPr txBox="1"/>
          <p:nvPr/>
        </p:nvSpPr>
        <p:spPr>
          <a:xfrm rot="15420000">
            <a:off x="9484345" y="3777300"/>
            <a:ext cx="361303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de-DE" sz="4000">
              <a:solidFill>
                <a:schemeClr val="bg1"/>
              </a:solidFill>
              <a:ea typeface="Calibri"/>
              <a:cs typeface="Calibri"/>
            </a:endParaRPr>
          </a:p>
        </p:txBody>
      </p:sp>
      <p:sp>
        <p:nvSpPr>
          <p:cNvPr id="11" name="Textfeld 1">
            <a:extLst>
              <a:ext uri="{FF2B5EF4-FFF2-40B4-BE49-F238E27FC236}">
                <a16:creationId xmlns:a16="http://schemas.microsoft.com/office/drawing/2014/main" id="{7E73CB3F-61F5-4F4B-B608-8341770583D8}"/>
              </a:ext>
            </a:extLst>
          </p:cNvPr>
          <p:cNvSpPr txBox="1"/>
          <p:nvPr/>
        </p:nvSpPr>
        <p:spPr>
          <a:xfrm>
            <a:off x="5141482" y="636901"/>
            <a:ext cx="2089031" cy="861774"/>
          </a:xfrm>
          <a:prstGeom prst="rect">
            <a:avLst/>
          </a:prstGeom>
          <a:solidFill>
            <a:srgbClr val="FBF5E9"/>
          </a:solidFill>
          <a:ln w="19050">
            <a:solidFill>
              <a:srgbClr val="0094D2"/>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de-DE">
              <a:latin typeface="Arial Black"/>
              <a:ea typeface="+mn-lt"/>
              <a:cs typeface="Calibri"/>
            </a:endParaRPr>
          </a:p>
          <a:p>
            <a:pPr algn="ctr"/>
            <a:r>
              <a:rPr lang="de-DE">
                <a:latin typeface="Arial Black"/>
                <a:ea typeface="+mn-lt"/>
                <a:cs typeface="Calibri"/>
              </a:rPr>
              <a:t>GIRO</a:t>
            </a:r>
            <a:r>
              <a:rPr lang="de-DE">
                <a:solidFill>
                  <a:srgbClr val="0094D2"/>
                </a:solidFill>
                <a:latin typeface="Arial Black"/>
                <a:ea typeface="+mn-lt"/>
                <a:cs typeface="Calibri"/>
              </a:rPr>
              <a:t>HERO</a:t>
            </a:r>
            <a:endParaRPr lang="de-DE">
              <a:ea typeface="+mn-lt"/>
              <a:cs typeface="+mn-lt"/>
            </a:endParaRPr>
          </a:p>
          <a:p>
            <a:pPr algn="l"/>
            <a:endParaRPr lang="de-DE" sz="1400">
              <a:ea typeface="Calibri"/>
              <a:cs typeface="Calibri"/>
            </a:endParaRPr>
          </a:p>
        </p:txBody>
      </p:sp>
      <p:sp>
        <p:nvSpPr>
          <p:cNvPr id="2" name="Ellipse 1">
            <a:extLst>
              <a:ext uri="{FF2B5EF4-FFF2-40B4-BE49-F238E27FC236}">
                <a16:creationId xmlns:a16="http://schemas.microsoft.com/office/drawing/2014/main" id="{B788DA94-5EE4-4183-909A-439FDB9F0366}"/>
              </a:ext>
            </a:extLst>
          </p:cNvPr>
          <p:cNvSpPr/>
          <p:nvPr/>
        </p:nvSpPr>
        <p:spPr>
          <a:xfrm>
            <a:off x="5209863" y="2957286"/>
            <a:ext cx="1885362" cy="943427"/>
          </a:xfrm>
          <a:prstGeom prst="ellipse">
            <a:avLst/>
          </a:prstGeom>
          <a:solidFill>
            <a:srgbClr val="FBF5E9">
              <a:alpha val="70000"/>
            </a:srgbClr>
          </a:solidFill>
          <a:ln w="19050">
            <a:solidFill>
              <a:srgbClr val="0094D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600" b="1">
                <a:solidFill>
                  <a:schemeClr val="tx1"/>
                </a:solidFill>
                <a:ea typeface="Calibri"/>
                <a:cs typeface="Calibri"/>
              </a:rPr>
              <a:t>INDIVIDUELL </a:t>
            </a:r>
          </a:p>
        </p:txBody>
      </p:sp>
      <p:sp>
        <p:nvSpPr>
          <p:cNvPr id="10" name="Ellipse 1">
            <a:extLst>
              <a:ext uri="{FF2B5EF4-FFF2-40B4-BE49-F238E27FC236}">
                <a16:creationId xmlns:a16="http://schemas.microsoft.com/office/drawing/2014/main" id="{C0FB5C84-20F7-9E4E-90AB-A86502341C0D}"/>
              </a:ext>
            </a:extLst>
          </p:cNvPr>
          <p:cNvSpPr/>
          <p:nvPr/>
        </p:nvSpPr>
        <p:spPr>
          <a:xfrm rot="20997337">
            <a:off x="9908312" y="2892956"/>
            <a:ext cx="1784042" cy="939294"/>
          </a:xfrm>
          <a:prstGeom prst="ellipse">
            <a:avLst/>
          </a:prstGeom>
          <a:solidFill>
            <a:srgbClr val="FBF5E9">
              <a:alpha val="70000"/>
            </a:srgbClr>
          </a:solidFill>
          <a:ln w="19050">
            <a:solidFill>
              <a:srgbClr val="0094D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b="1">
                <a:solidFill>
                  <a:schemeClr val="tx1"/>
                </a:solidFill>
                <a:ea typeface="Calibri"/>
                <a:cs typeface="Calibri"/>
              </a:rPr>
              <a:t>SICHER</a:t>
            </a:r>
            <a:endParaRPr lang="de-DE" sz="1800" b="1">
              <a:solidFill>
                <a:schemeClr val="tx1"/>
              </a:solidFill>
              <a:ea typeface="Calibri"/>
              <a:cs typeface="Calibri"/>
            </a:endParaRPr>
          </a:p>
        </p:txBody>
      </p:sp>
      <p:sp>
        <p:nvSpPr>
          <p:cNvPr id="14" name="Ellipse 1">
            <a:extLst>
              <a:ext uri="{FF2B5EF4-FFF2-40B4-BE49-F238E27FC236}">
                <a16:creationId xmlns:a16="http://schemas.microsoft.com/office/drawing/2014/main" id="{B7725852-61AD-D543-811E-621766657128}"/>
              </a:ext>
            </a:extLst>
          </p:cNvPr>
          <p:cNvSpPr/>
          <p:nvPr/>
        </p:nvSpPr>
        <p:spPr>
          <a:xfrm rot="580978">
            <a:off x="586092" y="2935179"/>
            <a:ext cx="1765423" cy="854846"/>
          </a:xfrm>
          <a:prstGeom prst="ellipse">
            <a:avLst/>
          </a:prstGeom>
          <a:solidFill>
            <a:srgbClr val="FBF5E9">
              <a:alpha val="70000"/>
            </a:srgbClr>
          </a:solidFill>
          <a:ln w="19050">
            <a:solidFill>
              <a:srgbClr val="0094D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de-DE" sz="1800" b="1">
                <a:solidFill>
                  <a:schemeClr val="tx1"/>
                </a:solidFill>
                <a:ea typeface="Calibri"/>
                <a:cs typeface="Calibri"/>
              </a:rPr>
              <a:t>EINFACH</a:t>
            </a:r>
          </a:p>
        </p:txBody>
      </p:sp>
      <p:pic>
        <p:nvPicPr>
          <p:cNvPr id="16" name="Picture 4">
            <a:extLst>
              <a:ext uri="{FF2B5EF4-FFF2-40B4-BE49-F238E27FC236}">
                <a16:creationId xmlns:a16="http://schemas.microsoft.com/office/drawing/2014/main" id="{F500ED0E-BDE5-4EFF-8E47-D4F0A344D1E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62" b="96587" l="2194" r="96160">
                        <a14:foregroundMark x1="7288" y1="92014" x2="6975" y2="87986"/>
                        <a14:foregroundMark x1="96160" y1="2730" x2="89969" y2="11331"/>
                        <a14:foregroundMark x1="51097" y1="36109" x2="53997" y2="36519"/>
                        <a14:foregroundMark x1="59169" y1="11877" x2="60815" y2="23823"/>
                        <a14:foregroundMark x1="2194" y1="96587" x2="6505" y2="93242"/>
                        <a14:backgroundMark x1="98903" y1="273" x2="98903" y2="273"/>
                      </a14:backgroundRemoval>
                    </a14:imgEffect>
                  </a14:imgLayer>
                </a14:imgProps>
              </a:ext>
            </a:extLst>
          </a:blip>
          <a:srcRect l="-1" r="-101" b="-136"/>
          <a:stretch/>
        </p:blipFill>
        <p:spPr>
          <a:xfrm>
            <a:off x="4495800" y="144750"/>
            <a:ext cx="1343443" cy="1544719"/>
          </a:xfrm>
          <a:prstGeom prst="rect">
            <a:avLst/>
          </a:prstGeom>
          <a:effectLst/>
        </p:spPr>
      </p:pic>
    </p:spTree>
    <p:extLst>
      <p:ext uri="{BB962C8B-B14F-4D97-AF65-F5344CB8AC3E}">
        <p14:creationId xmlns:p14="http://schemas.microsoft.com/office/powerpoint/2010/main" val="228940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Bäume als Klimaretter: Wie sinnvoll ist das Aufforsten? - [GEO]">
            <a:extLst>
              <a:ext uri="{FF2B5EF4-FFF2-40B4-BE49-F238E27FC236}">
                <a16:creationId xmlns:a16="http://schemas.microsoft.com/office/drawing/2014/main" id="{1F7A7E13-C218-2A49-AEA7-5B5AABE688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4469"/>
          <a:stretch/>
        </p:blipFill>
        <p:spPr bwMode="auto">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Ukraine-Krieg: Deutlich mehr Flüchtlinge in Berlin angekommen - WELT">
            <a:extLst>
              <a:ext uri="{FF2B5EF4-FFF2-40B4-BE49-F238E27FC236}">
                <a16:creationId xmlns:a16="http://schemas.microsoft.com/office/drawing/2014/main" id="{541EEA4E-BFE3-314F-A6C4-2C790FDDD6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824" b="13256"/>
          <a:stretch/>
        </p:blipFill>
        <p:spPr bwMode="auto">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a:noFill/>
          <a:extLst>
            <a:ext uri="{909E8E84-426E-40DD-AFC4-6F175D3DCCD1}">
              <a14:hiddenFill xmlns:a14="http://schemas.microsoft.com/office/drawing/2010/main">
                <a:solidFill>
                  <a:srgbClr val="FFFFFF"/>
                </a:solidFill>
              </a14:hiddenFill>
            </a:ext>
          </a:extLst>
        </p:spPr>
      </p:pic>
      <p:pic>
        <p:nvPicPr>
          <p:cNvPr id="3" name="Grafik 2" descr="Ein Bild, das Teddy, drinnen, braun, gefüllt enthält.&#10;&#10;Automatisch generierte Beschreibung">
            <a:extLst>
              <a:ext uri="{FF2B5EF4-FFF2-40B4-BE49-F238E27FC236}">
                <a16:creationId xmlns:a16="http://schemas.microsoft.com/office/drawing/2014/main" id="{E59E4AF5-9CBE-42CA-83DF-EAC923BB5726}"/>
              </a:ext>
            </a:extLst>
          </p:cNvPr>
          <p:cNvPicPr>
            <a:picLocks noChangeAspect="1"/>
          </p:cNvPicPr>
          <p:nvPr/>
        </p:nvPicPr>
        <p:blipFill rotWithShape="1">
          <a:blip r:embed="rId5">
            <a:extLst>
              <a:ext uri="{28A0092B-C50C-407E-A947-70E740481C1C}">
                <a14:useLocalDpi xmlns:a14="http://schemas.microsoft.com/office/drawing/2010/main" val="0"/>
              </a:ext>
            </a:extLst>
          </a:blip>
          <a:srcRect l="4723" r="33736"/>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mc:AlternateContent xmlns:mc="http://schemas.openxmlformats.org/markup-compatibility/2006">
        <mc:Choice xmlns:p14="http://schemas.microsoft.com/office/powerpoint/2010/main" Requires="p14">
          <p:contentPart p14:bwMode="auto" r:id="rId6">
            <p14:nvContentPartPr>
              <p14:cNvPr id="82" name="Freihand 81">
                <a:extLst>
                  <a:ext uri="{FF2B5EF4-FFF2-40B4-BE49-F238E27FC236}">
                    <a16:creationId xmlns:a16="http://schemas.microsoft.com/office/drawing/2014/main" id="{3368666F-3A72-394A-9E4D-7001260AB306}"/>
                  </a:ext>
                </a:extLst>
              </p14:cNvPr>
              <p14:cNvContentPartPr/>
              <p14:nvPr/>
            </p14:nvContentPartPr>
            <p14:xfrm>
              <a:off x="1007560" y="2237202"/>
              <a:ext cx="360" cy="360"/>
            </p14:xfrm>
          </p:contentPart>
        </mc:Choice>
        <mc:Fallback>
          <p:pic>
            <p:nvPicPr>
              <p:cNvPr id="82" name="Freihand 81">
                <a:extLst>
                  <a:ext uri="{FF2B5EF4-FFF2-40B4-BE49-F238E27FC236}">
                    <a16:creationId xmlns:a16="http://schemas.microsoft.com/office/drawing/2014/main" id="{3368666F-3A72-394A-9E4D-7001260AB306}"/>
                  </a:ext>
                </a:extLst>
              </p:cNvPr>
              <p:cNvPicPr/>
              <p:nvPr/>
            </p:nvPicPr>
            <p:blipFill>
              <a:blip r:embed="rId7"/>
              <a:stretch>
                <a:fillRect/>
              </a:stretch>
            </p:blipFill>
            <p:spPr>
              <a:xfrm>
                <a:off x="998560" y="2228202"/>
                <a:ext cx="18000" cy="18000"/>
              </a:xfrm>
              <a:prstGeom prst="rect">
                <a:avLst/>
              </a:prstGeom>
            </p:spPr>
          </p:pic>
        </mc:Fallback>
      </mc:AlternateContent>
      <p:sp>
        <p:nvSpPr>
          <p:cNvPr id="15" name="Textfeld 14">
            <a:extLst>
              <a:ext uri="{FF2B5EF4-FFF2-40B4-BE49-F238E27FC236}">
                <a16:creationId xmlns:a16="http://schemas.microsoft.com/office/drawing/2014/main" id="{B1A3F447-673E-4143-A843-34B6677B27CC}"/>
              </a:ext>
            </a:extLst>
          </p:cNvPr>
          <p:cNvSpPr txBox="1"/>
          <p:nvPr/>
        </p:nvSpPr>
        <p:spPr>
          <a:xfrm>
            <a:off x="7825339" y="3044279"/>
            <a:ext cx="4517997" cy="769441"/>
          </a:xfrm>
          <a:prstGeom prst="rect">
            <a:avLst/>
          </a:prstGeom>
          <a:noFill/>
        </p:spPr>
        <p:txBody>
          <a:bodyPr wrap="square" rtlCol="0">
            <a:spAutoFit/>
          </a:bodyPr>
          <a:lstStyle/>
          <a:p>
            <a:r>
              <a:rPr lang="de-DE" sz="4400">
                <a:solidFill>
                  <a:schemeClr val="bg1"/>
                </a:solidFill>
              </a:rPr>
              <a:t>ENVIRONMENTAL</a:t>
            </a:r>
            <a:endParaRPr lang="de-DE">
              <a:solidFill>
                <a:schemeClr val="bg1"/>
              </a:solidFill>
            </a:endParaRPr>
          </a:p>
        </p:txBody>
      </p:sp>
      <p:sp>
        <p:nvSpPr>
          <p:cNvPr id="16" name="Textfeld 15">
            <a:extLst>
              <a:ext uri="{FF2B5EF4-FFF2-40B4-BE49-F238E27FC236}">
                <a16:creationId xmlns:a16="http://schemas.microsoft.com/office/drawing/2014/main" id="{2BF59A28-1F30-4C79-B22A-6F102A6A845A}"/>
              </a:ext>
            </a:extLst>
          </p:cNvPr>
          <p:cNvSpPr txBox="1"/>
          <p:nvPr/>
        </p:nvSpPr>
        <p:spPr>
          <a:xfrm>
            <a:off x="5622233" y="3887894"/>
            <a:ext cx="3436219" cy="769441"/>
          </a:xfrm>
          <a:prstGeom prst="rect">
            <a:avLst/>
          </a:prstGeom>
          <a:noFill/>
        </p:spPr>
        <p:txBody>
          <a:bodyPr wrap="square" rtlCol="0">
            <a:spAutoFit/>
          </a:bodyPr>
          <a:lstStyle/>
          <a:p>
            <a:r>
              <a:rPr lang="de-DE" sz="4400">
                <a:solidFill>
                  <a:schemeClr val="bg1"/>
                </a:solidFill>
              </a:rPr>
              <a:t>SOCIAL</a:t>
            </a:r>
            <a:endParaRPr lang="de-DE">
              <a:solidFill>
                <a:schemeClr val="bg1"/>
              </a:solidFill>
            </a:endParaRPr>
          </a:p>
        </p:txBody>
      </p:sp>
      <p:sp>
        <p:nvSpPr>
          <p:cNvPr id="17" name="Textfeld 16">
            <a:extLst>
              <a:ext uri="{FF2B5EF4-FFF2-40B4-BE49-F238E27FC236}">
                <a16:creationId xmlns:a16="http://schemas.microsoft.com/office/drawing/2014/main" id="{7A1034EA-424A-4F6B-AFDC-8016882A19B9}"/>
              </a:ext>
            </a:extLst>
          </p:cNvPr>
          <p:cNvSpPr txBox="1"/>
          <p:nvPr/>
        </p:nvSpPr>
        <p:spPr>
          <a:xfrm>
            <a:off x="4620126" y="0"/>
            <a:ext cx="2483319" cy="769441"/>
          </a:xfrm>
          <a:prstGeom prst="rect">
            <a:avLst/>
          </a:prstGeom>
          <a:noFill/>
        </p:spPr>
        <p:txBody>
          <a:bodyPr wrap="square" rtlCol="0">
            <a:spAutoFit/>
          </a:bodyPr>
          <a:lstStyle/>
          <a:p>
            <a:r>
              <a:rPr lang="de-DE" sz="4400">
                <a:solidFill>
                  <a:schemeClr val="bg1"/>
                </a:solidFill>
              </a:rPr>
              <a:t>HEALTH</a:t>
            </a:r>
            <a:endParaRPr lang="de-DE" sz="2800">
              <a:solidFill>
                <a:schemeClr val="bg1"/>
              </a:solidFill>
            </a:endParaRPr>
          </a:p>
        </p:txBody>
      </p:sp>
    </p:spTree>
    <p:extLst>
      <p:ext uri="{BB962C8B-B14F-4D97-AF65-F5344CB8AC3E}">
        <p14:creationId xmlns:p14="http://schemas.microsoft.com/office/powerpoint/2010/main" val="13257563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90886F8-CF2E-9A42-9AF6-9A0252E463C6}"/>
              </a:ext>
            </a:extLst>
          </p:cNvPr>
          <p:cNvSpPr/>
          <p:nvPr/>
        </p:nvSpPr>
        <p:spPr>
          <a:xfrm>
            <a:off x="1516741" y="776512"/>
            <a:ext cx="1886858" cy="1908629"/>
          </a:xfrm>
          <a:prstGeom prst="ellipse">
            <a:avLst/>
          </a:prstGeom>
          <a:blipFill>
            <a:blip r:embed="rId3"/>
            <a:stretch>
              <a:fillRect/>
            </a:stretch>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Oval 4">
            <a:extLst>
              <a:ext uri="{FF2B5EF4-FFF2-40B4-BE49-F238E27FC236}">
                <a16:creationId xmlns:a16="http://schemas.microsoft.com/office/drawing/2014/main" id="{ECD80454-D8C0-E24F-A1E0-6D71976F7DBF}"/>
              </a:ext>
            </a:extLst>
          </p:cNvPr>
          <p:cNvSpPr/>
          <p:nvPr/>
        </p:nvSpPr>
        <p:spPr>
          <a:xfrm>
            <a:off x="3345266" y="4100216"/>
            <a:ext cx="1886858" cy="1908629"/>
          </a:xfrm>
          <a:prstGeom prst="ellipse">
            <a:avLst/>
          </a:prstGeom>
          <a:blipFill>
            <a:blip r:embed="rId4"/>
            <a:stretch>
              <a:fillRect/>
            </a:stretch>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Oval 5">
            <a:extLst>
              <a:ext uri="{FF2B5EF4-FFF2-40B4-BE49-F238E27FC236}">
                <a16:creationId xmlns:a16="http://schemas.microsoft.com/office/drawing/2014/main" id="{6785F3CB-3BA7-2541-AD36-1F55D228B350}"/>
              </a:ext>
            </a:extLst>
          </p:cNvPr>
          <p:cNvSpPr/>
          <p:nvPr/>
        </p:nvSpPr>
        <p:spPr>
          <a:xfrm>
            <a:off x="7453639" y="4100216"/>
            <a:ext cx="1886858" cy="1908629"/>
          </a:xfrm>
          <a:prstGeom prst="ellipse">
            <a:avLst/>
          </a:prstGeom>
          <a:blipFill>
            <a:blip r:embed="rId5"/>
            <a:stretch>
              <a:fillRect/>
            </a:stretch>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6">
            <a:extLst>
              <a:ext uri="{FF2B5EF4-FFF2-40B4-BE49-F238E27FC236}">
                <a16:creationId xmlns:a16="http://schemas.microsoft.com/office/drawing/2014/main" id="{E11A39E9-FEBD-374B-96D8-03B4DF8C0907}"/>
              </a:ext>
            </a:extLst>
          </p:cNvPr>
          <p:cNvSpPr/>
          <p:nvPr/>
        </p:nvSpPr>
        <p:spPr>
          <a:xfrm>
            <a:off x="5290457" y="651007"/>
            <a:ext cx="1886858" cy="1908629"/>
          </a:xfrm>
          <a:prstGeom prst="ellipse">
            <a:avLst/>
          </a:prstGeom>
          <a:blipFill dpi="0" rotWithShape="1">
            <a:blip r:embed="rId6"/>
            <a:srcRect/>
            <a:stretch>
              <a:fillRect/>
            </a:stretch>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Oval 7">
            <a:extLst>
              <a:ext uri="{FF2B5EF4-FFF2-40B4-BE49-F238E27FC236}">
                <a16:creationId xmlns:a16="http://schemas.microsoft.com/office/drawing/2014/main" id="{9B71784A-24A9-1B49-ABC4-B8F5B9739002}"/>
              </a:ext>
            </a:extLst>
          </p:cNvPr>
          <p:cNvSpPr/>
          <p:nvPr/>
        </p:nvSpPr>
        <p:spPr>
          <a:xfrm>
            <a:off x="9064173" y="776513"/>
            <a:ext cx="1886858" cy="1908629"/>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57255A1D-04CA-4700-ADC3-5D64DFF85723}"/>
              </a:ext>
            </a:extLst>
          </p:cNvPr>
          <p:cNvSpPr/>
          <p:nvPr/>
        </p:nvSpPr>
        <p:spPr>
          <a:xfrm>
            <a:off x="4889180" y="2866571"/>
            <a:ext cx="2689412" cy="862106"/>
          </a:xfrm>
          <a:prstGeom prst="ellipse">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a:t>Team </a:t>
            </a:r>
          </a:p>
          <a:p>
            <a:pPr algn="ctr"/>
            <a:r>
              <a:rPr lang="de-DE">
                <a:latin typeface="Arial Black"/>
                <a:cs typeface="Calibri Light"/>
              </a:rPr>
              <a:t>GIRO</a:t>
            </a:r>
            <a:r>
              <a:rPr lang="de-DE">
                <a:solidFill>
                  <a:srgbClr val="0094D2"/>
                </a:solidFill>
                <a:latin typeface="Arial Black"/>
                <a:cs typeface="Calibri Light"/>
              </a:rPr>
              <a:t>HERO</a:t>
            </a:r>
            <a:endParaRPr lang="de-DE"/>
          </a:p>
        </p:txBody>
      </p:sp>
      <p:cxnSp>
        <p:nvCxnSpPr>
          <p:cNvPr id="11" name="Verbinder: gekrümmt 10">
            <a:extLst>
              <a:ext uri="{FF2B5EF4-FFF2-40B4-BE49-F238E27FC236}">
                <a16:creationId xmlns:a16="http://schemas.microsoft.com/office/drawing/2014/main" id="{3C8A0641-CC50-43D8-A204-8354F2E22167}"/>
              </a:ext>
            </a:extLst>
          </p:cNvPr>
          <p:cNvCxnSpPr>
            <a:cxnSpLocks/>
            <a:stCxn id="4" idx="5"/>
            <a:endCxn id="9" idx="1"/>
          </p:cNvCxnSpPr>
          <p:nvPr/>
        </p:nvCxnSpPr>
        <p:spPr>
          <a:xfrm rot="16200000" flipH="1">
            <a:off x="3911558" y="1621346"/>
            <a:ext cx="587195" cy="2155760"/>
          </a:xfrm>
          <a:prstGeom prst="curvedConnector3">
            <a:avLst>
              <a:gd name="adj1" fmla="val 5000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4" name="Verbinder: gekrümmt 13">
            <a:extLst>
              <a:ext uri="{FF2B5EF4-FFF2-40B4-BE49-F238E27FC236}">
                <a16:creationId xmlns:a16="http://schemas.microsoft.com/office/drawing/2014/main" id="{D02A0856-58EB-4BF8-BDEB-C397744CF285}"/>
              </a:ext>
            </a:extLst>
          </p:cNvPr>
          <p:cNvCxnSpPr>
            <a:stCxn id="9" idx="4"/>
            <a:endCxn id="5" idx="0"/>
          </p:cNvCxnSpPr>
          <p:nvPr/>
        </p:nvCxnSpPr>
        <p:spPr>
          <a:xfrm rot="5400000">
            <a:off x="5075522" y="2941851"/>
            <a:ext cx="371539" cy="1945191"/>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6" name="Verbinder: gekrümmt 15">
            <a:extLst>
              <a:ext uri="{FF2B5EF4-FFF2-40B4-BE49-F238E27FC236}">
                <a16:creationId xmlns:a16="http://schemas.microsoft.com/office/drawing/2014/main" id="{734D2A75-E8FF-4449-8FD5-71130EA65EC2}"/>
              </a:ext>
            </a:extLst>
          </p:cNvPr>
          <p:cNvCxnSpPr>
            <a:stCxn id="9" idx="0"/>
            <a:endCxn id="7" idx="4"/>
          </p:cNvCxnSpPr>
          <p:nvPr/>
        </p:nvCxnSpPr>
        <p:spPr>
          <a:xfrm rot="5400000" flipH="1" flipV="1">
            <a:off x="6080419" y="2713104"/>
            <a:ext cx="306935" cy="12700"/>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Verbinder: gekrümmt 17">
            <a:extLst>
              <a:ext uri="{FF2B5EF4-FFF2-40B4-BE49-F238E27FC236}">
                <a16:creationId xmlns:a16="http://schemas.microsoft.com/office/drawing/2014/main" id="{461A6B08-5B4F-4AC1-90EC-01A3D8BCCA79}"/>
              </a:ext>
            </a:extLst>
          </p:cNvPr>
          <p:cNvCxnSpPr>
            <a:cxnSpLocks/>
            <a:stCxn id="9" idx="4"/>
            <a:endCxn id="6" idx="0"/>
          </p:cNvCxnSpPr>
          <p:nvPr/>
        </p:nvCxnSpPr>
        <p:spPr>
          <a:xfrm rot="16200000" flipH="1">
            <a:off x="7129708" y="2832855"/>
            <a:ext cx="371539" cy="2163182"/>
          </a:xfrm>
          <a:prstGeom prst="curvedConnector3">
            <a:avLst>
              <a:gd name="adj1" fmla="val 50000"/>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2D4C9D01-D705-4DE2-BF49-7AD3480F7F3E}"/>
              </a:ext>
            </a:extLst>
          </p:cNvPr>
          <p:cNvCxnSpPr>
            <a:stCxn id="9" idx="7"/>
            <a:endCxn id="8" idx="4"/>
          </p:cNvCxnSpPr>
          <p:nvPr/>
        </p:nvCxnSpPr>
        <p:spPr>
          <a:xfrm rot="5400000" flipH="1" flipV="1">
            <a:off x="8442328" y="1427551"/>
            <a:ext cx="307682" cy="2822865"/>
          </a:xfrm>
          <a:prstGeom prst="curvedConnector3">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Textfeld 23">
            <a:extLst>
              <a:ext uri="{FF2B5EF4-FFF2-40B4-BE49-F238E27FC236}">
                <a16:creationId xmlns:a16="http://schemas.microsoft.com/office/drawing/2014/main" id="{C5C882A0-C125-491B-8AA3-8EB9804EC833}"/>
              </a:ext>
            </a:extLst>
          </p:cNvPr>
          <p:cNvSpPr txBox="1"/>
          <p:nvPr/>
        </p:nvSpPr>
        <p:spPr>
          <a:xfrm>
            <a:off x="1982046" y="253712"/>
            <a:ext cx="1553304" cy="369332"/>
          </a:xfrm>
          <a:prstGeom prst="rect">
            <a:avLst/>
          </a:prstGeom>
          <a:noFill/>
        </p:spPr>
        <p:txBody>
          <a:bodyPr wrap="square" rtlCol="0">
            <a:spAutoFit/>
          </a:bodyPr>
          <a:lstStyle/>
          <a:p>
            <a:r>
              <a:rPr lang="de-DE"/>
              <a:t>Maurice</a:t>
            </a:r>
          </a:p>
        </p:txBody>
      </p:sp>
      <p:sp>
        <p:nvSpPr>
          <p:cNvPr id="30" name="Textfeld 29">
            <a:extLst>
              <a:ext uri="{FF2B5EF4-FFF2-40B4-BE49-F238E27FC236}">
                <a16:creationId xmlns:a16="http://schemas.microsoft.com/office/drawing/2014/main" id="{E4353A62-41D3-4824-B879-13523EA21759}"/>
              </a:ext>
            </a:extLst>
          </p:cNvPr>
          <p:cNvSpPr txBox="1"/>
          <p:nvPr/>
        </p:nvSpPr>
        <p:spPr>
          <a:xfrm>
            <a:off x="5900335" y="159406"/>
            <a:ext cx="1553304" cy="369332"/>
          </a:xfrm>
          <a:prstGeom prst="rect">
            <a:avLst/>
          </a:prstGeom>
          <a:noFill/>
        </p:spPr>
        <p:txBody>
          <a:bodyPr wrap="square" rtlCol="0">
            <a:spAutoFit/>
          </a:bodyPr>
          <a:lstStyle/>
          <a:p>
            <a:r>
              <a:rPr lang="de-DE"/>
              <a:t>Lena</a:t>
            </a:r>
          </a:p>
        </p:txBody>
      </p:sp>
      <p:sp>
        <p:nvSpPr>
          <p:cNvPr id="31" name="Textfeld 30">
            <a:extLst>
              <a:ext uri="{FF2B5EF4-FFF2-40B4-BE49-F238E27FC236}">
                <a16:creationId xmlns:a16="http://schemas.microsoft.com/office/drawing/2014/main" id="{8F4DE6D1-7BFD-492E-876C-5C2AEE24D1CE}"/>
              </a:ext>
            </a:extLst>
          </p:cNvPr>
          <p:cNvSpPr txBox="1"/>
          <p:nvPr/>
        </p:nvSpPr>
        <p:spPr>
          <a:xfrm>
            <a:off x="9600357" y="284164"/>
            <a:ext cx="1553304" cy="369332"/>
          </a:xfrm>
          <a:prstGeom prst="rect">
            <a:avLst/>
          </a:prstGeom>
          <a:noFill/>
        </p:spPr>
        <p:txBody>
          <a:bodyPr wrap="square" rtlCol="0">
            <a:spAutoFit/>
          </a:bodyPr>
          <a:lstStyle/>
          <a:p>
            <a:r>
              <a:rPr lang="de-DE"/>
              <a:t>Adam</a:t>
            </a:r>
          </a:p>
        </p:txBody>
      </p:sp>
      <p:sp>
        <p:nvSpPr>
          <p:cNvPr id="32" name="Textfeld 31">
            <a:extLst>
              <a:ext uri="{FF2B5EF4-FFF2-40B4-BE49-F238E27FC236}">
                <a16:creationId xmlns:a16="http://schemas.microsoft.com/office/drawing/2014/main" id="{B54D1BE1-D0E3-40A6-8DCF-5C52A7B7EDCC}"/>
              </a:ext>
            </a:extLst>
          </p:cNvPr>
          <p:cNvSpPr txBox="1"/>
          <p:nvPr/>
        </p:nvSpPr>
        <p:spPr>
          <a:xfrm>
            <a:off x="3896811" y="6008845"/>
            <a:ext cx="1553304" cy="369332"/>
          </a:xfrm>
          <a:prstGeom prst="rect">
            <a:avLst/>
          </a:prstGeom>
          <a:noFill/>
        </p:spPr>
        <p:txBody>
          <a:bodyPr wrap="square" rtlCol="0">
            <a:spAutoFit/>
          </a:bodyPr>
          <a:lstStyle/>
          <a:p>
            <a:r>
              <a:rPr lang="de-DE"/>
              <a:t>Freddy</a:t>
            </a:r>
          </a:p>
        </p:txBody>
      </p:sp>
      <p:sp>
        <p:nvSpPr>
          <p:cNvPr id="33" name="Textfeld 32">
            <a:extLst>
              <a:ext uri="{FF2B5EF4-FFF2-40B4-BE49-F238E27FC236}">
                <a16:creationId xmlns:a16="http://schemas.microsoft.com/office/drawing/2014/main" id="{4FB770F4-FF17-40D1-8150-96E16EE42886}"/>
              </a:ext>
            </a:extLst>
          </p:cNvPr>
          <p:cNvSpPr txBox="1"/>
          <p:nvPr/>
        </p:nvSpPr>
        <p:spPr>
          <a:xfrm>
            <a:off x="8070593" y="6013462"/>
            <a:ext cx="1553304" cy="369332"/>
          </a:xfrm>
          <a:prstGeom prst="rect">
            <a:avLst/>
          </a:prstGeom>
          <a:noFill/>
        </p:spPr>
        <p:txBody>
          <a:bodyPr wrap="square" rtlCol="0">
            <a:spAutoFit/>
          </a:bodyPr>
          <a:lstStyle/>
          <a:p>
            <a:r>
              <a:rPr lang="de-DE"/>
              <a:t>Tina</a:t>
            </a:r>
          </a:p>
        </p:txBody>
      </p:sp>
    </p:spTree>
    <p:extLst>
      <p:ext uri="{BB962C8B-B14F-4D97-AF65-F5344CB8AC3E}">
        <p14:creationId xmlns:p14="http://schemas.microsoft.com/office/powerpoint/2010/main" val="3383665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274C-26DE-4B81-8809-3E55E9C1989A}"/>
              </a:ext>
            </a:extLst>
          </p:cNvPr>
          <p:cNvSpPr>
            <a:spLocks noGrp="1"/>
          </p:cNvSpPr>
          <p:nvPr>
            <p:ph type="title"/>
          </p:nvPr>
        </p:nvSpPr>
        <p:spPr/>
        <p:txBody>
          <a:bodyPr/>
          <a:lstStyle/>
          <a:p>
            <a:r>
              <a:rPr lang="en-US">
                <a:cs typeface="Calibri Light"/>
              </a:rPr>
              <a:t>Demo</a:t>
            </a:r>
            <a:endParaRPr lang="en-US"/>
          </a:p>
        </p:txBody>
      </p:sp>
      <p:sp>
        <p:nvSpPr>
          <p:cNvPr id="3" name="Content Placeholder 2">
            <a:extLst>
              <a:ext uri="{FF2B5EF4-FFF2-40B4-BE49-F238E27FC236}">
                <a16:creationId xmlns:a16="http://schemas.microsoft.com/office/drawing/2014/main" id="{BA106D8F-482B-49EB-9670-7865C4772FEE}"/>
              </a:ext>
            </a:extLst>
          </p:cNvPr>
          <p:cNvSpPr>
            <a:spLocks noGrp="1"/>
          </p:cNvSpPr>
          <p:nvPr>
            <p:ph idx="1"/>
          </p:nvPr>
        </p:nvSpPr>
        <p:spPr/>
        <p:txBody>
          <a:bodyPr/>
          <a:lstStyle/>
          <a:p>
            <a:r>
              <a:rPr lang="en-US" err="1"/>
              <a:t>Anhand</a:t>
            </a:r>
            <a:r>
              <a:rPr lang="en-US"/>
              <a:t> </a:t>
            </a:r>
            <a:r>
              <a:rPr lang="en-US" err="1"/>
              <a:t>Roter-Faden-Beispiel</a:t>
            </a:r>
            <a:r>
              <a:rPr lang="en-US"/>
              <a:t> </a:t>
            </a:r>
            <a:r>
              <a:rPr lang="en-US" err="1"/>
              <a:t>kurz</a:t>
            </a:r>
            <a:r>
              <a:rPr lang="en-US"/>
              <a:t> in App </a:t>
            </a:r>
            <a:r>
              <a:rPr lang="en-US" err="1"/>
              <a:t>demonstrieren</a:t>
            </a:r>
            <a:endParaRPr lang="en-US"/>
          </a:p>
          <a:p>
            <a:r>
              <a:rPr lang="en-US"/>
              <a:t>Daran </a:t>
            </a:r>
            <a:r>
              <a:rPr lang="en-US" err="1"/>
              <a:t>Benutzerführung</a:t>
            </a:r>
            <a:r>
              <a:rPr lang="en-US"/>
              <a:t> </a:t>
            </a:r>
            <a:r>
              <a:rPr lang="en-US" err="1"/>
              <a:t>kurz</a:t>
            </a:r>
            <a:r>
              <a:rPr lang="en-US"/>
              <a:t> </a:t>
            </a:r>
            <a:r>
              <a:rPr lang="en-US" err="1"/>
              <a:t>verdeutlichen</a:t>
            </a:r>
            <a:r>
              <a:rPr lang="en-US"/>
              <a:t> </a:t>
            </a:r>
            <a:r>
              <a:rPr lang="en-US" err="1"/>
              <a:t>sowie</a:t>
            </a:r>
            <a:r>
              <a:rPr lang="en-US"/>
              <a:t> Gamification</a:t>
            </a:r>
          </a:p>
        </p:txBody>
      </p:sp>
    </p:spTree>
    <p:extLst>
      <p:ext uri="{BB962C8B-B14F-4D97-AF65-F5344CB8AC3E}">
        <p14:creationId xmlns:p14="http://schemas.microsoft.com/office/powerpoint/2010/main" val="410763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ADAD59-3EC8-45F7-8D51-A2A1FE267069}"/>
              </a:ext>
            </a:extLst>
          </p:cNvPr>
          <p:cNvSpPr>
            <a:spLocks noGrp="1"/>
          </p:cNvSpPr>
          <p:nvPr>
            <p:ph type="title"/>
          </p:nvPr>
        </p:nvSpPr>
        <p:spPr/>
        <p:txBody>
          <a:bodyPr/>
          <a:lstStyle/>
          <a:p>
            <a:r>
              <a:rPr lang="de-DE"/>
              <a:t>Zielgruppe</a:t>
            </a:r>
          </a:p>
        </p:txBody>
      </p:sp>
      <p:pic>
        <p:nvPicPr>
          <p:cNvPr id="10" name="Grafik 9">
            <a:extLst>
              <a:ext uri="{FF2B5EF4-FFF2-40B4-BE49-F238E27FC236}">
                <a16:creationId xmlns:a16="http://schemas.microsoft.com/office/drawing/2014/main" id="{1C597894-7DEA-1545-8277-CFABCD12E4CB}"/>
              </a:ext>
            </a:extLst>
          </p:cNvPr>
          <p:cNvPicPr>
            <a:picLocks noChangeAspect="1"/>
          </p:cNvPicPr>
          <p:nvPr/>
        </p:nvPicPr>
        <p:blipFill>
          <a:blip r:embed="rId3"/>
          <a:stretch>
            <a:fillRect/>
          </a:stretch>
        </p:blipFill>
        <p:spPr>
          <a:xfrm>
            <a:off x="1229360" y="1698625"/>
            <a:ext cx="4793291" cy="3125470"/>
          </a:xfrm>
          <a:prstGeom prst="rect">
            <a:avLst/>
          </a:prstGeom>
        </p:spPr>
      </p:pic>
      <p:sp>
        <p:nvSpPr>
          <p:cNvPr id="11" name="Flussdiagramm: Verbinder 10">
            <a:extLst>
              <a:ext uri="{FF2B5EF4-FFF2-40B4-BE49-F238E27FC236}">
                <a16:creationId xmlns:a16="http://schemas.microsoft.com/office/drawing/2014/main" id="{798376C3-C6CD-43D3-B02E-3E8FE87D7D02}"/>
              </a:ext>
            </a:extLst>
          </p:cNvPr>
          <p:cNvSpPr/>
          <p:nvPr/>
        </p:nvSpPr>
        <p:spPr>
          <a:xfrm>
            <a:off x="1109669" y="1631633"/>
            <a:ext cx="4793291" cy="985520"/>
          </a:xfrm>
          <a:prstGeom prst="flowChartConnec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57150">
                <a:solidFill>
                  <a:schemeClr val="tx1"/>
                </a:solidFill>
              </a:ln>
            </a:endParaRPr>
          </a:p>
        </p:txBody>
      </p:sp>
      <p:pic>
        <p:nvPicPr>
          <p:cNvPr id="13" name="Grafik 12" descr="Handschlag mit einfarbiger Füllung">
            <a:extLst>
              <a:ext uri="{FF2B5EF4-FFF2-40B4-BE49-F238E27FC236}">
                <a16:creationId xmlns:a16="http://schemas.microsoft.com/office/drawing/2014/main" id="{D42D9AFF-BAFE-49D2-B4D9-1E6121FEA5D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6443" y="5011843"/>
            <a:ext cx="914400" cy="914400"/>
          </a:xfrm>
          <a:prstGeom prst="rect">
            <a:avLst/>
          </a:prstGeom>
        </p:spPr>
      </p:pic>
      <p:pic>
        <p:nvPicPr>
          <p:cNvPr id="12" name="Grafik 11">
            <a:extLst>
              <a:ext uri="{FF2B5EF4-FFF2-40B4-BE49-F238E27FC236}">
                <a16:creationId xmlns:a16="http://schemas.microsoft.com/office/drawing/2014/main" id="{08D082AB-4E42-914D-B4AD-8C168D2818D1}"/>
              </a:ext>
            </a:extLst>
          </p:cNvPr>
          <p:cNvPicPr>
            <a:picLocks noChangeAspect="1"/>
          </p:cNvPicPr>
          <p:nvPr/>
        </p:nvPicPr>
        <p:blipFill>
          <a:blip r:embed="rId6"/>
          <a:stretch>
            <a:fillRect/>
          </a:stretch>
        </p:blipFill>
        <p:spPr>
          <a:xfrm>
            <a:off x="6172200" y="1698625"/>
            <a:ext cx="4062886" cy="3131927"/>
          </a:xfrm>
          <a:prstGeom prst="rect">
            <a:avLst/>
          </a:prstGeom>
        </p:spPr>
      </p:pic>
      <p:sp>
        <p:nvSpPr>
          <p:cNvPr id="7" name="Flussdiagramm: Verbinder 6">
            <a:extLst>
              <a:ext uri="{FF2B5EF4-FFF2-40B4-BE49-F238E27FC236}">
                <a16:creationId xmlns:a16="http://schemas.microsoft.com/office/drawing/2014/main" id="{25423713-36DD-47A2-8B60-5DD37D367B45}"/>
              </a:ext>
            </a:extLst>
          </p:cNvPr>
          <p:cNvSpPr/>
          <p:nvPr/>
        </p:nvSpPr>
        <p:spPr>
          <a:xfrm>
            <a:off x="6482080" y="1517334"/>
            <a:ext cx="3651963" cy="607059"/>
          </a:xfrm>
          <a:prstGeom prst="flowChartConnector">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w="57150">
                <a:solidFill>
                  <a:schemeClr val="tx1"/>
                </a:solidFill>
              </a:ln>
            </a:endParaRPr>
          </a:p>
        </p:txBody>
      </p:sp>
      <p:pic>
        <p:nvPicPr>
          <p:cNvPr id="4" name="Grafik 3" descr="Volltreffer mit einfarbiger Füllung">
            <a:extLst>
              <a:ext uri="{FF2B5EF4-FFF2-40B4-BE49-F238E27FC236}">
                <a16:creationId xmlns:a16="http://schemas.microsoft.com/office/drawing/2014/main" id="{71C69A4F-2179-4154-AC6A-1E5C54F2C6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13760" y="5001895"/>
            <a:ext cx="914400" cy="914400"/>
          </a:xfrm>
          <a:prstGeom prst="rect">
            <a:avLst/>
          </a:prstGeom>
        </p:spPr>
      </p:pic>
      <p:pic>
        <p:nvPicPr>
          <p:cNvPr id="15" name="Grafik 14" descr="Lächelnde Gesichtskontur mit einfarbiger Füllung">
            <a:extLst>
              <a:ext uri="{FF2B5EF4-FFF2-40B4-BE49-F238E27FC236}">
                <a16:creationId xmlns:a16="http://schemas.microsoft.com/office/drawing/2014/main" id="{83E14F9F-73EE-A44D-A3C0-9C4A571FB8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5572760"/>
            <a:ext cx="914400" cy="914400"/>
          </a:xfrm>
          <a:prstGeom prst="rect">
            <a:avLst/>
          </a:prstGeom>
        </p:spPr>
      </p:pic>
    </p:spTree>
    <p:extLst>
      <p:ext uri="{BB962C8B-B14F-4D97-AF65-F5344CB8AC3E}">
        <p14:creationId xmlns:p14="http://schemas.microsoft.com/office/powerpoint/2010/main" val="2146747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3"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4"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6" name="Rectangle 25">
            <a:extLst>
              <a:ext uri="{FF2B5EF4-FFF2-40B4-BE49-F238E27FC236}">
                <a16:creationId xmlns:a16="http://schemas.microsoft.com/office/drawing/2014/main" id="{7C04FA5E-9397-403D-8733-45505DDB14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1E0078D8-929C-4AA3-ACCA-57C5B459B4B0}"/>
              </a:ext>
            </a:extLst>
          </p:cNvPr>
          <p:cNvSpPr>
            <a:spLocks noGrp="1"/>
          </p:cNvSpPr>
          <p:nvPr>
            <p:ph type="title"/>
          </p:nvPr>
        </p:nvSpPr>
        <p:spPr>
          <a:xfrm>
            <a:off x="6225703" y="2405860"/>
            <a:ext cx="5607908" cy="2029221"/>
          </a:xfrm>
        </p:spPr>
        <p:txBody>
          <a:bodyPr vert="horz" lIns="91440" tIns="45720" rIns="91440" bIns="45720" rtlCol="0" anchor="b">
            <a:normAutofit fontScale="90000"/>
          </a:bodyPr>
          <a:lstStyle/>
          <a:p>
            <a:r>
              <a:rPr lang="en-US" sz="7000" cap="all" err="1"/>
              <a:t>Werde</a:t>
            </a:r>
            <a:r>
              <a:rPr lang="en-US" sz="7000" cap="all"/>
              <a:t> Zum </a:t>
            </a:r>
            <a:r>
              <a:rPr lang="de-DE" sz="7000" cap="all">
                <a:latin typeface="Arial Black"/>
              </a:rPr>
              <a:t>GIRO</a:t>
            </a:r>
            <a:r>
              <a:rPr lang="de-DE" sz="7000" cap="all">
                <a:solidFill>
                  <a:srgbClr val="0094D2"/>
                </a:solidFill>
                <a:latin typeface="Arial Black"/>
              </a:rPr>
              <a:t>HERO</a:t>
            </a:r>
            <a:r>
              <a:rPr lang="en-US" sz="7000" cap="all"/>
              <a:t>!</a:t>
            </a:r>
          </a:p>
        </p:txBody>
      </p:sp>
      <p:sp>
        <p:nvSpPr>
          <p:cNvPr id="28" name="Freeform 6">
            <a:extLst>
              <a:ext uri="{FF2B5EF4-FFF2-40B4-BE49-F238E27FC236}">
                <a16:creationId xmlns:a16="http://schemas.microsoft.com/office/drawing/2014/main" id="{09E1F823-C239-4ACC-923A-5C958E00E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0" name="Freeform 6">
            <a:extLst>
              <a:ext uri="{FF2B5EF4-FFF2-40B4-BE49-F238E27FC236}">
                <a16:creationId xmlns:a16="http://schemas.microsoft.com/office/drawing/2014/main" id="{0817DDF7-06E9-4C7C-84DF-2240A6536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17" name="Picture 4">
            <a:extLst>
              <a:ext uri="{FF2B5EF4-FFF2-40B4-BE49-F238E27FC236}">
                <a16:creationId xmlns:a16="http://schemas.microsoft.com/office/drawing/2014/main" id="{4BF0E1BD-CCE5-41D2-8DE7-18FB8734BF2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730" b="97065" l="1411" r="98354">
                        <a14:foregroundMark x1="6191" y1="92491" x2="9796" y2="89283"/>
                        <a14:foregroundMark x1="1489" y1="97065" x2="4075" y2="97065"/>
                        <a14:foregroundMark x1="85815" y1="12765" x2="95219" y2="4096"/>
                        <a14:foregroundMark x1="50705" y1="30990" x2="57994" y2="39181"/>
                        <a14:foregroundMark x1="67947" y1="23208" x2="67947" y2="23208"/>
                        <a14:foregroundMark x1="98354" y1="2730" x2="98354" y2="2730"/>
                      </a14:backgroundRemoval>
                    </a14:imgEffect>
                  </a14:imgLayer>
                </a14:imgProps>
              </a:ext>
            </a:extLst>
          </a:blip>
          <a:srcRect r="1809" b="4"/>
          <a:stretch/>
        </p:blipFill>
        <p:spPr>
          <a:xfrm>
            <a:off x="1155560" y="1129353"/>
            <a:ext cx="3914583" cy="4582236"/>
          </a:xfrm>
          <a:prstGeom prst="rect">
            <a:avLst/>
          </a:prstGeom>
        </p:spPr>
      </p:pic>
      <p:pic>
        <p:nvPicPr>
          <p:cNvPr id="7" name="Inhaltsplatzhalter 6">
            <a:extLst>
              <a:ext uri="{FF2B5EF4-FFF2-40B4-BE49-F238E27FC236}">
                <a16:creationId xmlns:a16="http://schemas.microsoft.com/office/drawing/2014/main" id="{5BCC2D3A-424B-4AA6-87AE-7A92D05E857D}"/>
              </a:ext>
            </a:extLst>
          </p:cNvPr>
          <p:cNvPicPr>
            <a:picLocks noGrp="1" noChangeAspect="1"/>
          </p:cNvPicPr>
          <p:nvPr>
            <p:ph idx="1"/>
          </p:nvPr>
        </p:nvPicPr>
        <p:blipFill>
          <a:blip r:embed="rId5"/>
          <a:stretch>
            <a:fillRect/>
          </a:stretch>
        </p:blipFill>
        <p:spPr>
          <a:xfrm>
            <a:off x="5806674" y="4899309"/>
            <a:ext cx="1613272" cy="1018685"/>
          </a:xfrm>
        </p:spPr>
      </p:pic>
      <p:pic>
        <p:nvPicPr>
          <p:cNvPr id="8" name="Grafik 8" descr="Ein Bild, das Text, grün, Schild enthält.&#10;&#10;Beschreibung automatisch generiert.">
            <a:extLst>
              <a:ext uri="{FF2B5EF4-FFF2-40B4-BE49-F238E27FC236}">
                <a16:creationId xmlns:a16="http://schemas.microsoft.com/office/drawing/2014/main" id="{059765D9-A58E-4551-AD39-10BF8EA74CE7}"/>
              </a:ext>
            </a:extLst>
          </p:cNvPr>
          <p:cNvPicPr>
            <a:picLocks noChangeAspect="1"/>
          </p:cNvPicPr>
          <p:nvPr/>
        </p:nvPicPr>
        <p:blipFill>
          <a:blip r:embed="rId6"/>
          <a:stretch>
            <a:fillRect/>
          </a:stretch>
        </p:blipFill>
        <p:spPr>
          <a:xfrm>
            <a:off x="7869732" y="4902742"/>
            <a:ext cx="1631079" cy="1015337"/>
          </a:xfrm>
          <a:prstGeom prst="rect">
            <a:avLst/>
          </a:prstGeom>
        </p:spPr>
      </p:pic>
      <p:pic>
        <p:nvPicPr>
          <p:cNvPr id="9" name="Grafik 4" descr="Ein Bild, das Text enthält.&#10;&#10;Beschreibung automatisch generiert.">
            <a:extLst>
              <a:ext uri="{FF2B5EF4-FFF2-40B4-BE49-F238E27FC236}">
                <a16:creationId xmlns:a16="http://schemas.microsoft.com/office/drawing/2014/main" id="{3A2072D0-573B-4D8D-90A6-8F64E61BCBA8}"/>
              </a:ext>
            </a:extLst>
          </p:cNvPr>
          <p:cNvPicPr>
            <a:picLocks noChangeAspect="1"/>
          </p:cNvPicPr>
          <p:nvPr/>
        </p:nvPicPr>
        <p:blipFill>
          <a:blip r:embed="rId7"/>
          <a:stretch>
            <a:fillRect/>
          </a:stretch>
        </p:blipFill>
        <p:spPr>
          <a:xfrm>
            <a:off x="9961746" y="4904855"/>
            <a:ext cx="1661269" cy="1025233"/>
          </a:xfrm>
          <a:prstGeom prst="rect">
            <a:avLst/>
          </a:prstGeom>
        </p:spPr>
      </p:pic>
      <p:pic>
        <p:nvPicPr>
          <p:cNvPr id="10" name="Grafik 10" descr="Ein Bild, das Text, Gerät, Messanzeige enthält.&#10;&#10;Beschreibung automatisch generiert.">
            <a:extLst>
              <a:ext uri="{FF2B5EF4-FFF2-40B4-BE49-F238E27FC236}">
                <a16:creationId xmlns:a16="http://schemas.microsoft.com/office/drawing/2014/main" id="{3CD3344F-A9EA-43CE-A5E7-0C215550B0C9}"/>
              </a:ext>
            </a:extLst>
          </p:cNvPr>
          <p:cNvPicPr>
            <a:picLocks noChangeAspect="1"/>
          </p:cNvPicPr>
          <p:nvPr/>
        </p:nvPicPr>
        <p:blipFill>
          <a:blip r:embed="rId8"/>
          <a:stretch>
            <a:fillRect/>
          </a:stretch>
        </p:blipFill>
        <p:spPr>
          <a:xfrm>
            <a:off x="5068716" y="3342957"/>
            <a:ext cx="1914146" cy="1192407"/>
          </a:xfrm>
          <a:prstGeom prst="rect">
            <a:avLst/>
          </a:prstGeom>
        </p:spPr>
      </p:pic>
    </p:spTree>
    <p:extLst>
      <p:ext uri="{BB962C8B-B14F-4D97-AF65-F5344CB8AC3E}">
        <p14:creationId xmlns:p14="http://schemas.microsoft.com/office/powerpoint/2010/main" val="1015397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Scale>
                                      <p:cBhvr>
                                        <p:cTn id="7"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7"/>
                                        </p:tgtEl>
                                        <p:attrNameLst>
                                          <p:attrName>ppt_x</p:attrName>
                                          <p:attrName>ppt_y</p:attrName>
                                        </p:attrNameLst>
                                      </p:cBhvr>
                                    </p:animMotion>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69" name="Rectangle 168">
            <a:extLst>
              <a:ext uri="{FF2B5EF4-FFF2-40B4-BE49-F238E27FC236}">
                <a16:creationId xmlns:a16="http://schemas.microsoft.com/office/drawing/2014/main" id="{C5F79084-E805-48DA-8EAC-CD5FD493EE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050" name="Picture 2" descr="Darts, Brett, Ziel, Spiel, Richtigkeit, Bullseye">
            <a:extLst>
              <a:ext uri="{FF2B5EF4-FFF2-40B4-BE49-F238E27FC236}">
                <a16:creationId xmlns:a16="http://schemas.microsoft.com/office/drawing/2014/main" id="{FB26EE81-D102-B14E-9BD0-EF6672B506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31" b="1349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63" name="Textfeld 62">
            <a:extLst>
              <a:ext uri="{FF2B5EF4-FFF2-40B4-BE49-F238E27FC236}">
                <a16:creationId xmlns:a16="http://schemas.microsoft.com/office/drawing/2014/main" id="{6D60069A-BB19-44FA-A3D7-30BC4C38036A}"/>
              </a:ext>
            </a:extLst>
          </p:cNvPr>
          <p:cNvSpPr txBox="1"/>
          <p:nvPr/>
        </p:nvSpPr>
        <p:spPr>
          <a:xfrm>
            <a:off x="281296" y="0"/>
            <a:ext cx="3086371" cy="769441"/>
          </a:xfrm>
          <a:prstGeom prst="rect">
            <a:avLst/>
          </a:prstGeom>
          <a:solidFill>
            <a:schemeClr val="accent1">
              <a:lumMod val="20000"/>
              <a:lumOff val="80000"/>
            </a:schemeClr>
          </a:solidFill>
        </p:spPr>
        <p:txBody>
          <a:bodyPr wrap="square">
            <a:spAutoFit/>
          </a:bodyPr>
          <a:lstStyle/>
          <a:p>
            <a:r>
              <a:rPr lang="de-DE" sz="4400" b="1">
                <a:effectLst>
                  <a:outerShdw blurRad="38100" dist="38100" dir="2700000" algn="tl">
                    <a:srgbClr val="000000">
                      <a:alpha val="43137"/>
                    </a:srgbClr>
                  </a:outerShdw>
                </a:effectLst>
              </a:rPr>
              <a:t>Zielgruppe </a:t>
            </a:r>
          </a:p>
        </p:txBody>
      </p:sp>
    </p:spTree>
    <p:extLst>
      <p:ext uri="{BB962C8B-B14F-4D97-AF65-F5344CB8AC3E}">
        <p14:creationId xmlns:p14="http://schemas.microsoft.com/office/powerpoint/2010/main" val="287551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1026" name="Picture 2" descr="Kalt, Junge Frau, Krank, Schal, Müde, Rote Augen">
            <a:extLst>
              <a:ext uri="{FF2B5EF4-FFF2-40B4-BE49-F238E27FC236}">
                <a16:creationId xmlns:a16="http://schemas.microsoft.com/office/drawing/2014/main" id="{F138BFF7-40ED-264E-8F73-BE5FCE054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3915"/>
          <a:stretch/>
        </p:blipFill>
        <p:spPr bwMode="auto">
          <a:xfrm>
            <a:off x="20" y="1"/>
            <a:ext cx="6016469" cy="6858001"/>
          </a:xfrm>
          <a:custGeom>
            <a:avLst/>
            <a:gdLst/>
            <a:ahLst/>
            <a:cxnLst/>
            <a:rect l="l" t="t" r="r" b="b"/>
            <a:pathLst>
              <a:path w="6016489" h="6858001">
                <a:moveTo>
                  <a:pt x="0" y="0"/>
                </a:moveTo>
                <a:lnTo>
                  <a:pt x="6016489" y="0"/>
                </a:lnTo>
                <a:lnTo>
                  <a:pt x="6016489" y="3"/>
                </a:lnTo>
                <a:lnTo>
                  <a:pt x="4217356" y="3"/>
                </a:lnTo>
                <a:lnTo>
                  <a:pt x="4429187" y="675864"/>
                </a:lnTo>
                <a:lnTo>
                  <a:pt x="4426326" y="675864"/>
                </a:lnTo>
                <a:lnTo>
                  <a:pt x="5659819" y="4611414"/>
                </a:lnTo>
                <a:lnTo>
                  <a:pt x="3962482" y="6858000"/>
                </a:lnTo>
                <a:lnTo>
                  <a:pt x="6016489" y="6858000"/>
                </a:lnTo>
                <a:lnTo>
                  <a:pt x="6016489" y="6858001"/>
                </a:lnTo>
                <a:lnTo>
                  <a:pt x="0" y="6858001"/>
                </a:lnTo>
                <a:close/>
              </a:path>
            </a:pathLst>
          </a:custGeom>
          <a:noFill/>
          <a:extLst>
            <a:ext uri="{909E8E84-426E-40DD-AFC4-6F175D3DCCD1}">
              <a14:hiddenFill xmlns:a14="http://schemas.microsoft.com/office/drawing/2010/main">
                <a:solidFill>
                  <a:srgbClr val="FFFFFF"/>
                </a:solidFill>
              </a14:hiddenFill>
            </a:ext>
          </a:extLst>
        </p:spPr>
      </p:pic>
      <p:pic>
        <p:nvPicPr>
          <p:cNvPr id="1028" name="Picture 4" descr="Bäume als Klimaretter: Wie sinnvoll ist das Aufforsten? - [GEO]">
            <a:extLst>
              <a:ext uri="{FF2B5EF4-FFF2-40B4-BE49-F238E27FC236}">
                <a16:creationId xmlns:a16="http://schemas.microsoft.com/office/drawing/2014/main" id="{1F7A7E13-C218-2A49-AEA7-5B5AABE688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24" r="14325" b="1"/>
          <a:stretch/>
        </p:blipFill>
        <p:spPr bwMode="auto">
          <a:xfrm>
            <a:off x="4307056" y="10"/>
            <a:ext cx="4831627" cy="4520001"/>
          </a:xfrm>
          <a:custGeom>
            <a:avLst/>
            <a:gdLst/>
            <a:ahLst/>
            <a:cxnLst/>
            <a:rect l="l" t="t" r="r" b="b"/>
            <a:pathLst>
              <a:path w="4831627" h="4520011">
                <a:moveTo>
                  <a:pt x="0" y="0"/>
                </a:moveTo>
                <a:lnTo>
                  <a:pt x="4831627" y="0"/>
                </a:lnTo>
                <a:lnTo>
                  <a:pt x="1416677" y="4520011"/>
                </a:lnTo>
                <a:close/>
              </a:path>
            </a:pathLst>
          </a:custGeom>
          <a:noFill/>
          <a:extLst>
            <a:ext uri="{909E8E84-426E-40DD-AFC4-6F175D3DCCD1}">
              <a14:hiddenFill xmlns:a14="http://schemas.microsoft.com/office/drawing/2010/main">
                <a:solidFill>
                  <a:srgbClr val="FFFFFF"/>
                </a:solidFill>
              </a14:hiddenFill>
            </a:ext>
          </a:extLst>
        </p:spPr>
      </p:pic>
      <p:pic>
        <p:nvPicPr>
          <p:cNvPr id="1032" name="Picture 8" descr="Ukraine-Krieg: Deutlich mehr Flüchtlinge in Berlin angekommen - WELT">
            <a:extLst>
              <a:ext uri="{FF2B5EF4-FFF2-40B4-BE49-F238E27FC236}">
                <a16:creationId xmlns:a16="http://schemas.microsoft.com/office/drawing/2014/main" id="{541EEA4E-BFE3-314F-A6C4-2C790FDDD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85" r="16685"/>
          <a:stretch/>
        </p:blipFill>
        <p:spPr bwMode="auto">
          <a:xfrm>
            <a:off x="4068531" y="-1"/>
            <a:ext cx="8123469" cy="6858000"/>
          </a:xfrm>
          <a:custGeom>
            <a:avLst/>
            <a:gdLst/>
            <a:ahLst/>
            <a:cxnLst/>
            <a:rect l="l" t="t" r="r" b="b"/>
            <a:pathLst>
              <a:path w="8123469" h="6858000">
                <a:moveTo>
                  <a:pt x="5181344" y="0"/>
                </a:moveTo>
                <a:lnTo>
                  <a:pt x="8123469" y="0"/>
                </a:lnTo>
                <a:lnTo>
                  <a:pt x="812346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6">
            <p14:nvContentPartPr>
              <p14:cNvPr id="82" name="Freihand 81">
                <a:extLst>
                  <a:ext uri="{FF2B5EF4-FFF2-40B4-BE49-F238E27FC236}">
                    <a16:creationId xmlns:a16="http://schemas.microsoft.com/office/drawing/2014/main" id="{3368666F-3A72-394A-9E4D-7001260AB306}"/>
                  </a:ext>
                </a:extLst>
              </p14:cNvPr>
              <p14:cNvContentPartPr/>
              <p14:nvPr/>
            </p14:nvContentPartPr>
            <p14:xfrm>
              <a:off x="1007560" y="2237202"/>
              <a:ext cx="360" cy="360"/>
            </p14:xfrm>
          </p:contentPart>
        </mc:Choice>
        <mc:Fallback>
          <p:pic>
            <p:nvPicPr>
              <p:cNvPr id="82" name="Freihand 81">
                <a:extLst>
                  <a:ext uri="{FF2B5EF4-FFF2-40B4-BE49-F238E27FC236}">
                    <a16:creationId xmlns:a16="http://schemas.microsoft.com/office/drawing/2014/main" id="{3368666F-3A72-394A-9E4D-7001260AB306}"/>
                  </a:ext>
                </a:extLst>
              </p:cNvPr>
              <p:cNvPicPr/>
              <p:nvPr/>
            </p:nvPicPr>
            <p:blipFill>
              <a:blip r:embed="rId7"/>
              <a:stretch>
                <a:fillRect/>
              </a:stretch>
            </p:blipFill>
            <p:spPr>
              <a:xfrm>
                <a:off x="998560" y="2228202"/>
                <a:ext cx="18000" cy="18000"/>
              </a:xfrm>
              <a:prstGeom prst="rect">
                <a:avLst/>
              </a:prstGeom>
            </p:spPr>
          </p:pic>
        </mc:Fallback>
      </mc:AlternateContent>
      <p:sp>
        <p:nvSpPr>
          <p:cNvPr id="18" name="Textfeld 17">
            <a:extLst>
              <a:ext uri="{FF2B5EF4-FFF2-40B4-BE49-F238E27FC236}">
                <a16:creationId xmlns:a16="http://schemas.microsoft.com/office/drawing/2014/main" id="{9755EB3B-E85A-C845-B4BE-63E463D4510E}"/>
              </a:ext>
            </a:extLst>
          </p:cNvPr>
          <p:cNvSpPr txBox="1"/>
          <p:nvPr/>
        </p:nvSpPr>
        <p:spPr>
          <a:xfrm>
            <a:off x="4463870" y="-111511"/>
            <a:ext cx="4517997" cy="769441"/>
          </a:xfrm>
          <a:prstGeom prst="rect">
            <a:avLst/>
          </a:prstGeom>
          <a:noFill/>
        </p:spPr>
        <p:txBody>
          <a:bodyPr wrap="square" rtlCol="0">
            <a:spAutoFit/>
          </a:bodyPr>
          <a:lstStyle/>
          <a:p>
            <a:r>
              <a:rPr lang="de-DE" sz="4400">
                <a:solidFill>
                  <a:schemeClr val="bg1"/>
                </a:solidFill>
              </a:rPr>
              <a:t>ENVIRONMENTAL</a:t>
            </a:r>
            <a:endParaRPr lang="de-DE">
              <a:solidFill>
                <a:schemeClr val="bg1"/>
              </a:solidFill>
            </a:endParaRPr>
          </a:p>
        </p:txBody>
      </p:sp>
      <p:sp>
        <p:nvSpPr>
          <p:cNvPr id="19" name="Textfeld 18">
            <a:extLst>
              <a:ext uri="{FF2B5EF4-FFF2-40B4-BE49-F238E27FC236}">
                <a16:creationId xmlns:a16="http://schemas.microsoft.com/office/drawing/2014/main" id="{4B8EF75B-0ED7-3140-A617-3C545B051F61}"/>
              </a:ext>
            </a:extLst>
          </p:cNvPr>
          <p:cNvSpPr txBox="1"/>
          <p:nvPr/>
        </p:nvSpPr>
        <p:spPr>
          <a:xfrm>
            <a:off x="10317246" y="-111512"/>
            <a:ext cx="1953162" cy="769441"/>
          </a:xfrm>
          <a:prstGeom prst="rect">
            <a:avLst/>
          </a:prstGeom>
          <a:noFill/>
        </p:spPr>
        <p:txBody>
          <a:bodyPr wrap="square" rtlCol="0">
            <a:spAutoFit/>
          </a:bodyPr>
          <a:lstStyle/>
          <a:p>
            <a:r>
              <a:rPr lang="de-DE" sz="4400">
                <a:solidFill>
                  <a:schemeClr val="bg1"/>
                </a:solidFill>
              </a:rPr>
              <a:t>SOCIAL</a:t>
            </a:r>
            <a:endParaRPr lang="de-DE">
              <a:solidFill>
                <a:schemeClr val="bg1"/>
              </a:solidFill>
            </a:endParaRPr>
          </a:p>
        </p:txBody>
      </p:sp>
      <p:sp>
        <p:nvSpPr>
          <p:cNvPr id="20" name="Textfeld 19">
            <a:extLst>
              <a:ext uri="{FF2B5EF4-FFF2-40B4-BE49-F238E27FC236}">
                <a16:creationId xmlns:a16="http://schemas.microsoft.com/office/drawing/2014/main" id="{15F55AD9-DEDC-6546-8B33-371D42C9248D}"/>
              </a:ext>
            </a:extLst>
          </p:cNvPr>
          <p:cNvSpPr txBox="1"/>
          <p:nvPr/>
        </p:nvSpPr>
        <p:spPr>
          <a:xfrm>
            <a:off x="0" y="-111511"/>
            <a:ext cx="2483319" cy="769441"/>
          </a:xfrm>
          <a:prstGeom prst="rect">
            <a:avLst/>
          </a:prstGeom>
          <a:noFill/>
        </p:spPr>
        <p:txBody>
          <a:bodyPr wrap="square" rtlCol="0">
            <a:spAutoFit/>
          </a:bodyPr>
          <a:lstStyle/>
          <a:p>
            <a:r>
              <a:rPr lang="de-DE" sz="4400">
                <a:solidFill>
                  <a:schemeClr val="bg1"/>
                </a:solidFill>
              </a:rPr>
              <a:t>HEALTH</a:t>
            </a:r>
            <a:endParaRPr lang="de-DE" sz="2800">
              <a:solidFill>
                <a:schemeClr val="bg1"/>
              </a:solidFill>
            </a:endParaRPr>
          </a:p>
        </p:txBody>
      </p:sp>
    </p:spTree>
    <p:extLst>
      <p:ext uri="{BB962C8B-B14F-4D97-AF65-F5344CB8AC3E}">
        <p14:creationId xmlns:p14="http://schemas.microsoft.com/office/powerpoint/2010/main" val="268523163"/>
      </p:ext>
    </p:extLst>
  </p:cSld>
  <p:clrMapOvr>
    <a:masterClrMapping/>
  </p:clrMapOvr>
</p:sld>
</file>

<file path=ppt/theme/theme1.xml><?xml version="1.0" encoding="utf-8"?>
<a:theme xmlns:a="http://schemas.openxmlformats.org/drawingml/2006/main" name="Ausschnitt">
  <a:themeElements>
    <a:clrScheme name="Ausschnitt">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Ausschnitt">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Ausschnit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5">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4EB69B1-6444-4955-A670-915D6D787C01}">
  <we:reference id="wa104381063" version="1.0.0.1" store="de-DE" storeType="OMEX"/>
  <we:alternateReferences>
    <we:reference id="WA104381063" version="1.0.0.1"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38337EFE7BE7B409AF79633F7BE1B5F" ma:contentTypeVersion="9" ma:contentTypeDescription="Ein neues Dokument erstellen." ma:contentTypeScope="" ma:versionID="fcf41acf30e0448a0d501fe023d4072e">
  <xsd:schema xmlns:xsd="http://www.w3.org/2001/XMLSchema" xmlns:xs="http://www.w3.org/2001/XMLSchema" xmlns:p="http://schemas.microsoft.com/office/2006/metadata/properties" xmlns:ns3="1c55c1ce-ac50-4f3d-aa3c-6a9cfeeda7a4" xmlns:ns4="84ce651a-e28d-4e68-81c1-12757b1bac30" targetNamespace="http://schemas.microsoft.com/office/2006/metadata/properties" ma:root="true" ma:fieldsID="4efce655b0e46e14489539aedd499939" ns3:_="" ns4:_="">
    <xsd:import namespace="1c55c1ce-ac50-4f3d-aa3c-6a9cfeeda7a4"/>
    <xsd:import namespace="84ce651a-e28d-4e68-81c1-12757b1bac3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LengthInSeconds"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55c1ce-ac50-4f3d-aa3c-6a9cfeeda7a4"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ce651a-e28d-4e68-81c1-12757b1bac3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754331E-F6E0-48B0-B6B5-DA92D5D86545}">
  <ds:schemaRefs>
    <ds:schemaRef ds:uri="1c55c1ce-ac50-4f3d-aa3c-6a9cfeeda7a4"/>
    <ds:schemaRef ds:uri="84ce651a-e28d-4e68-81c1-12757b1bac3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A782853-D850-49B8-B82E-A2A1D58DBB6A}">
  <ds:schemaRefs>
    <ds:schemaRef ds:uri="http://schemas.microsoft.com/sharepoint/v3/contenttype/forms"/>
  </ds:schemaRefs>
</ds:datastoreItem>
</file>

<file path=customXml/itemProps3.xml><?xml version="1.0" encoding="utf-8"?>
<ds:datastoreItem xmlns:ds="http://schemas.openxmlformats.org/officeDocument/2006/customXml" ds:itemID="{C639D239-4E77-40CC-B626-90863AED42BD}">
  <ds:schemaRefs>
    <ds:schemaRef ds:uri="1c55c1ce-ac50-4f3d-aa3c-6a9cfeeda7a4"/>
    <ds:schemaRef ds:uri="84ce651a-e28d-4e68-81c1-12757b1bac3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TM10001105[[fn=Ausschnitt]]</Template>
  <TotalTime>0</TotalTime>
  <Words>904</Words>
  <Application>Microsoft Office PowerPoint</Application>
  <PresentationFormat>Breitbild</PresentationFormat>
  <Paragraphs>129</Paragraphs>
  <Slides>14</Slides>
  <Notes>11</Notes>
  <HiddenSlides>8</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14</vt:i4>
      </vt:variant>
    </vt:vector>
  </HeadingPairs>
  <TitlesOfParts>
    <vt:vector size="20" baseType="lpstr">
      <vt:lpstr>Arial</vt:lpstr>
      <vt:lpstr>Arial Black</vt:lpstr>
      <vt:lpstr>Calibri</vt:lpstr>
      <vt:lpstr>Franklin Gothic Book</vt:lpstr>
      <vt:lpstr>Wingdings</vt:lpstr>
      <vt:lpstr>Ausschnitt</vt:lpstr>
      <vt:lpstr>PowerPoint-Präsentation</vt:lpstr>
      <vt:lpstr>PowerPoint-Präsentation</vt:lpstr>
      <vt:lpstr>PowerPoint-Präsentation</vt:lpstr>
      <vt:lpstr>PowerPoint-Präsentation</vt:lpstr>
      <vt:lpstr>Demo</vt:lpstr>
      <vt:lpstr>Zielgruppe</vt:lpstr>
      <vt:lpstr>Werde Zum GIROHERO!</vt:lpstr>
      <vt:lpstr>PowerPoint-Präsentation</vt:lpstr>
      <vt:lpstr>PowerPoint-Präsentation</vt:lpstr>
      <vt:lpstr>Werde zum GiroHero!</vt:lpstr>
      <vt:lpstr>GIROHERO</vt:lpstr>
      <vt:lpstr>GiroHero</vt:lpstr>
      <vt:lpstr>GiroHero</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Findeis Frederic (inf20186)</dc:creator>
  <cp:lastModifiedBy>Findeis Frederic (inf20186)</cp:lastModifiedBy>
  <cp:revision>1</cp:revision>
  <dcterms:created xsi:type="dcterms:W3CDTF">2022-03-12T16:38:10Z</dcterms:created>
  <dcterms:modified xsi:type="dcterms:W3CDTF">2022-03-13T10:47:31Z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0x010100A38337EFE7BE7B409AF79633F7BE1B5F</vt:lpwstr>
  </property>
</Properties>
</file>